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13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25"/>
  </p:notesMasterIdLst>
  <p:sldIdLst>
    <p:sldId id="287" r:id="rId2"/>
    <p:sldId id="288" r:id="rId3"/>
    <p:sldId id="355" r:id="rId4"/>
    <p:sldId id="372" r:id="rId5"/>
    <p:sldId id="377" r:id="rId6"/>
    <p:sldId id="350" r:id="rId7"/>
    <p:sldId id="356" r:id="rId8"/>
    <p:sldId id="351" r:id="rId9"/>
    <p:sldId id="367" r:id="rId10"/>
    <p:sldId id="369" r:id="rId11"/>
    <p:sldId id="371" r:id="rId12"/>
    <p:sldId id="357" r:id="rId13"/>
    <p:sldId id="364" r:id="rId14"/>
    <p:sldId id="365" r:id="rId15"/>
    <p:sldId id="366" r:id="rId16"/>
    <p:sldId id="352" r:id="rId17"/>
    <p:sldId id="368" r:id="rId18"/>
    <p:sldId id="370" r:id="rId19"/>
    <p:sldId id="353" r:id="rId20"/>
    <p:sldId id="374" r:id="rId21"/>
    <p:sldId id="376" r:id="rId22"/>
    <p:sldId id="354" r:id="rId23"/>
    <p:sldId id="319" r:id="rId24"/>
  </p:sldIdLst>
  <p:sldSz cx="9144000" cy="5143500" type="screen16x9"/>
  <p:notesSz cx="6858000" cy="9144000"/>
  <p:embeddedFontLst>
    <p:embeddedFont>
      <p:font typeface="Calibri Light" panose="020F0302020204030204" pitchFamily="34" charset="0"/>
      <p:regular r:id="rId26"/>
      <p:italic r:id="rId27"/>
    </p:embeddedFont>
    <p:embeddedFont>
      <p:font typeface="Microsoft YaHei" panose="020B0503020204020204" pitchFamily="34" charset="-122"/>
      <p:regular r:id="rId28"/>
      <p:bold r:id="rId29"/>
    </p:embeddedFont>
    <p:embeddedFont>
      <p:font typeface="Microsoft YaHei" panose="020B0503020204020204" pitchFamily="34" charset="-122"/>
      <p:regular r:id="rId28"/>
      <p:bold r:id="rId29"/>
    </p:embeddedFont>
    <p:embeddedFont>
      <p:font typeface="Open Sans" panose="020B0606030504020204" pitchFamily="34" charset="0"/>
      <p:regular r:id="rId30"/>
    </p:embeddedFont>
    <p:embeddedFont>
      <p:font typeface="Calibri" panose="020F0502020204030204" pitchFamily="34" charset="0"/>
      <p:regular r:id="rId31"/>
      <p:bold r:id="rId32"/>
      <p:italic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9pPr>
  </p:defaultTextStyle>
  <p:extLst>
    <p:ext uri="{521415D9-36F7-43E2-AB2F-B90AF26B5E84}">
      <p14:sectionLst xmlns:p14="http://schemas.microsoft.com/office/powerpoint/2010/main">
        <p14:section name="默认节" id="{11C9DF00-8834-4946-8B8D-B7359A060165}">
          <p14:sldIdLst>
            <p14:sldId id="287"/>
            <p14:sldId id="288"/>
            <p14:sldId id="355"/>
            <p14:sldId id="372"/>
            <p14:sldId id="377"/>
            <p14:sldId id="350"/>
            <p14:sldId id="356"/>
            <p14:sldId id="351"/>
            <p14:sldId id="367"/>
            <p14:sldId id="369"/>
            <p14:sldId id="371"/>
            <p14:sldId id="357"/>
            <p14:sldId id="364"/>
            <p14:sldId id="365"/>
            <p14:sldId id="366"/>
            <p14:sldId id="352"/>
            <p14:sldId id="368"/>
            <p14:sldId id="370"/>
            <p14:sldId id="353"/>
            <p14:sldId id="374"/>
            <p14:sldId id="376"/>
            <p14:sldId id="354"/>
            <p14:sldId id="319"/>
          </p14:sldIdLst>
        </p14:section>
        <p14:section name="无标题节" id="{94C9EF72-A430-45C8-A6CD-0F0C92C8BF26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eng guangxing" initials="dg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224BC"/>
    <a:srgbClr val="0029B5"/>
    <a:srgbClr val="4472C4"/>
    <a:srgbClr val="0063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80" autoAdjust="0"/>
    <p:restoredTop sz="94660"/>
  </p:normalViewPr>
  <p:slideViewPr>
    <p:cSldViewPr snapToGrid="0">
      <p:cViewPr varScale="1">
        <p:scale>
          <a:sx n="93" d="100"/>
          <a:sy n="93" d="100"/>
        </p:scale>
        <p:origin x="54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commentAuthors" Target="commentAuthor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55174503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85287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62110E-3493-3246-A804-42F338807E22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826563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62110E-3493-3246-A804-42F338807E22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814754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62110E-3493-3246-A804-42F338807E22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367930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62110E-3493-3246-A804-42F338807E22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831753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62110E-3493-3246-A804-42F338807E22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950309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62110E-3493-3246-A804-42F338807E22}" type="slidenum">
              <a:rPr kumimoji="1" lang="zh-CN" altLang="en-US" smtClean="0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368819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62110E-3493-3246-A804-42F338807E22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828059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62110E-3493-3246-A804-42F338807E22}" type="slidenum">
              <a:rPr kumimoji="1" lang="zh-CN" altLang="en-US" smtClean="0"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896562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62110E-3493-3246-A804-42F338807E22}" type="slidenum">
              <a:rPr kumimoji="1" lang="zh-CN" altLang="en-US" smtClean="0"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479162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62110E-3493-3246-A804-42F338807E22}" type="slidenum">
              <a:rPr kumimoji="1" lang="zh-CN" altLang="en-US" smtClean="0"/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497088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62110E-3493-3246-A804-42F338807E22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6799078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62110E-3493-3246-A804-42F338807E22}" type="slidenum">
              <a:rPr kumimoji="1" lang="zh-CN" altLang="en-US" smtClean="0"/>
              <a:t>20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3869610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62110E-3493-3246-A804-42F338807E22}" type="slidenum">
              <a:rPr kumimoji="1" lang="zh-CN" altLang="en-US" smtClean="0"/>
              <a:t>21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2294028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62110E-3493-3246-A804-42F338807E22}" type="slidenum">
              <a:rPr kumimoji="1" lang="zh-CN" altLang="en-US" smtClean="0"/>
              <a:t>22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0636257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62110E-3493-3246-A804-42F338807E22}" type="slidenum">
              <a:rPr kumimoji="1" lang="zh-CN" altLang="en-US" smtClean="0"/>
              <a:t>23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994306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62110E-3493-3246-A804-42F338807E22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328427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62110E-3493-3246-A804-42F338807E22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352486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90204"/>
              <a:buNone/>
              <a:tabLst/>
              <a:defRPr/>
            </a:pPr>
            <a:fld id="{7A62110E-3493-3246-A804-42F338807E22}" type="slidenum">
              <a:rPr kumimoji="1" lang="zh-CN" altLang="en-US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90204"/>
                <a:cs typeface="Arial" panose="020B0604020202090204"/>
                <a:sym typeface="Arial" panose="020B0604020202090204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 panose="020B0604020202090204"/>
                <a:buNone/>
                <a:tabLst/>
                <a:defRPr/>
              </a:pPr>
              <a:t>5</a:t>
            </a:fld>
            <a:endParaRPr kumimoji="1" lang="zh-CN" alt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90204"/>
              <a:cs typeface="Arial" panose="020B0604020202090204"/>
              <a:sym typeface="Arial" panose="020B0604020202090204"/>
            </a:endParaRPr>
          </a:p>
        </p:txBody>
      </p:sp>
    </p:spTree>
    <p:extLst>
      <p:ext uri="{BB962C8B-B14F-4D97-AF65-F5344CB8AC3E}">
        <p14:creationId xmlns:p14="http://schemas.microsoft.com/office/powerpoint/2010/main" val="32431197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62110E-3493-3246-A804-42F338807E22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74244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62110E-3493-3246-A804-42F338807E22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055585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62110E-3493-3246-A804-42F338807E22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988918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62110E-3493-3246-A804-42F338807E22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737673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701529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2021/4/20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628650" y="273844"/>
            <a:ext cx="7886700" cy="4358879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2021/4/20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2021/4/20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3442097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2021/4/20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2021/4/20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333829"/>
            <a:ext cx="3655181" cy="617934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1999034"/>
            <a:ext cx="3655181" cy="264321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333829"/>
            <a:ext cx="3673182" cy="617934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1999034"/>
            <a:ext cx="3673182" cy="264321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2021/4/20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2021/4/20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2021/4/20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3124012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342901"/>
            <a:ext cx="4629150" cy="4052888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3124012" cy="2858691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2021/4/20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2021/4/20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  <a:t>2021/4/20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ransition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9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emf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16.emf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7" Type="http://schemas.openxmlformats.org/officeDocument/2006/relationships/image" Target="../media/image17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emf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emf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emf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jpe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10" Type="http://schemas.openxmlformats.org/officeDocument/2006/relationships/image" Target="../media/image9.jpg"/><Relationship Id="rId4" Type="http://schemas.openxmlformats.org/officeDocument/2006/relationships/image" Target="../media/image3.png"/><Relationship Id="rId9" Type="http://schemas.openxmlformats.org/officeDocument/2006/relationships/image" Target="../media/image8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g"/><Relationship Id="rId3" Type="http://schemas.openxmlformats.org/officeDocument/2006/relationships/image" Target="../media/image2.png"/><Relationship Id="rId7" Type="http://schemas.openxmlformats.org/officeDocument/2006/relationships/image" Target="../media/image1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jp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emf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27"/>
          <p:cNvSpPr/>
          <p:nvPr/>
        </p:nvSpPr>
        <p:spPr>
          <a:xfrm>
            <a:off x="313268" y="2217710"/>
            <a:ext cx="4533857" cy="234793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/>
          <p:cNvSpPr/>
          <p:nvPr/>
        </p:nvSpPr>
        <p:spPr>
          <a:xfrm>
            <a:off x="313268" y="939446"/>
            <a:ext cx="4533858" cy="120477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6"/>
          <p:cNvGrpSpPr/>
          <p:nvPr/>
        </p:nvGrpSpPr>
        <p:grpSpPr>
          <a:xfrm>
            <a:off x="66675" y="177165"/>
            <a:ext cx="2374106" cy="188595"/>
            <a:chOff x="420" y="432"/>
            <a:chExt cx="4985" cy="396"/>
          </a:xfrm>
        </p:grpSpPr>
        <p:pic>
          <p:nvPicPr>
            <p:cNvPr id="3" name="图片 2" descr="tittle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0" y="432"/>
              <a:ext cx="2405" cy="397"/>
            </a:xfrm>
            <a:prstGeom prst="rect">
              <a:avLst/>
            </a:prstGeom>
          </p:spPr>
        </p:pic>
        <p:pic>
          <p:nvPicPr>
            <p:cNvPr id="4" name="图片 3" descr="tittle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65" y="460"/>
              <a:ext cx="2441" cy="340"/>
            </a:xfrm>
            <a:prstGeom prst="rect">
              <a:avLst/>
            </a:prstGeom>
          </p:spPr>
        </p:pic>
      </p:grpSp>
      <p:cxnSp>
        <p:nvCxnSpPr>
          <p:cNvPr id="6" name="直接连接符 5"/>
          <p:cNvCxnSpPr/>
          <p:nvPr/>
        </p:nvCxnSpPr>
        <p:spPr>
          <a:xfrm>
            <a:off x="0" y="461963"/>
            <a:ext cx="2538000" cy="0"/>
          </a:xfrm>
          <a:prstGeom prst="line">
            <a:avLst/>
          </a:prstGeom>
          <a:ln w="22225" cmpd="sng">
            <a:solidFill>
              <a:srgbClr val="0029B5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 descr="挂件-效果图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6059" y="4809173"/>
            <a:ext cx="2575560" cy="234315"/>
          </a:xfrm>
          <a:prstGeom prst="rect">
            <a:avLst/>
          </a:prstGeom>
        </p:spPr>
      </p:pic>
      <p:sp>
        <p:nvSpPr>
          <p:cNvPr id="86" name="标题 8">
            <a:extLst>
              <a:ext uri="{FF2B5EF4-FFF2-40B4-BE49-F238E27FC236}">
                <a16:creationId xmlns:a16="http://schemas.microsoft.com/office/drawing/2014/main" xmlns="" id="{8DF73B70-2B19-4158-9A95-CD4E8A953B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669849" y="402650"/>
            <a:ext cx="3020144" cy="536796"/>
          </a:xfrm>
        </p:spPr>
        <p:txBody>
          <a:bodyPr>
            <a:noAutofit/>
          </a:bodyPr>
          <a:lstStyle/>
          <a:p>
            <a:pPr marL="342900" indent="-342900" algn="ctr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000" b="1" dirty="0" smtClean="0">
                <a:solidFill>
                  <a:srgbClr val="0029B5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设计思想</a:t>
            </a:r>
            <a:endParaRPr lang="zh-CN" altLang="en-US" sz="2000" b="1" dirty="0">
              <a:solidFill>
                <a:srgbClr val="0029B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icrosoft YaHei Bold" panose="020B0503020204020204" charset="-122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6603683" y="4738688"/>
            <a:ext cx="2538000" cy="0"/>
          </a:xfrm>
          <a:prstGeom prst="line">
            <a:avLst/>
          </a:prstGeom>
          <a:ln w="22225" cmpd="sng">
            <a:solidFill>
              <a:srgbClr val="0029B5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图片 10" descr="C:\Users\win10\Desktop\OLM简化框架.png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0300" y="520700"/>
            <a:ext cx="3930650" cy="404495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矩形 7"/>
          <p:cNvSpPr/>
          <p:nvPr/>
        </p:nvSpPr>
        <p:spPr>
          <a:xfrm>
            <a:off x="571748" y="1515048"/>
            <a:ext cx="402443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kern="100" dirty="0" smtClean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OLM</a:t>
            </a:r>
            <a:r>
              <a:rPr lang="zh-CN" altLang="zh-CN" kern="100" dirty="0" smtClean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作为</a:t>
            </a:r>
            <a:r>
              <a:rPr lang="en-US" altLang="zh-CN" kern="1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Operator Framework</a:t>
            </a:r>
            <a:r>
              <a:rPr lang="zh-CN" altLang="zh-CN" kern="1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的重要仓库</a:t>
            </a:r>
            <a:r>
              <a:rPr lang="zh-CN" altLang="zh-CN" kern="100" dirty="0" smtClean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lang="zh-CN" altLang="en-US" kern="100" dirty="0" smtClean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是</a:t>
            </a:r>
            <a:r>
              <a:rPr lang="zh-CN" altLang="zh-CN" kern="100" dirty="0" smtClean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当前</a:t>
            </a:r>
            <a:r>
              <a:rPr lang="zh-CN" altLang="zh-CN" kern="1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主流的</a:t>
            </a:r>
            <a:r>
              <a:rPr lang="en-US" altLang="zh-CN" kern="1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Operator</a:t>
            </a:r>
            <a:r>
              <a:rPr lang="zh-CN" altLang="zh-CN" kern="1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管理</a:t>
            </a:r>
            <a:r>
              <a:rPr lang="zh-CN" altLang="zh-CN" kern="100" dirty="0" smtClean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框架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26876" y="998759"/>
            <a:ext cx="4705134" cy="4385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25000"/>
              </a:lnSpc>
              <a:spcBef>
                <a:spcPts val="600"/>
              </a:spcBef>
              <a:buFont typeface="Wingdings" panose="05000000000000000000" pitchFamily="2" charset="2"/>
              <a:buChar char="p"/>
            </a:pPr>
            <a:r>
              <a:rPr lang="en-US" altLang="zh-CN" sz="1800" b="1" dirty="0" smtClean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Operator </a:t>
            </a:r>
            <a:r>
              <a:rPr lang="en-US" altLang="zh-CN" sz="1800" b="1" dirty="0" err="1" smtClean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Lifecyle</a:t>
            </a:r>
            <a:r>
              <a:rPr lang="en-US" altLang="zh-CN" sz="1800" b="1" dirty="0" smtClean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800" b="1" dirty="0" err="1" smtClean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Managerment</a:t>
            </a:r>
            <a:r>
              <a:rPr lang="zh-CN" altLang="en-US" sz="1800" b="1" dirty="0" smtClean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（</a:t>
            </a:r>
            <a:r>
              <a:rPr lang="en-US" altLang="zh-CN" sz="1800" b="1" dirty="0" smtClean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OLM</a:t>
            </a:r>
            <a:r>
              <a:rPr lang="zh-CN" altLang="en-US" sz="1800" b="1" dirty="0" smtClean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</a:t>
            </a:r>
            <a:endParaRPr lang="en-US" altLang="zh-CN" sz="18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352531" y="2230419"/>
            <a:ext cx="1947969" cy="4385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25000"/>
              </a:lnSpc>
              <a:spcBef>
                <a:spcPts val="600"/>
              </a:spcBef>
              <a:buFont typeface="Wingdings" panose="05000000000000000000" pitchFamily="2" charset="2"/>
              <a:buChar char="p"/>
            </a:pPr>
            <a:r>
              <a:rPr lang="en-US" altLang="zh-CN" sz="1800" b="1" dirty="0" smtClean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OLM</a:t>
            </a:r>
            <a:r>
              <a:rPr lang="zh-CN" altLang="en-US" sz="1800" b="1" dirty="0" smtClean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架构介绍</a:t>
            </a:r>
            <a:endParaRPr lang="en-US" altLang="zh-CN" sz="18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39533" y="2643388"/>
            <a:ext cx="429113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kern="1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OLM</a:t>
            </a:r>
            <a:r>
              <a:rPr lang="zh-CN" altLang="en-US" kern="1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由两类</a:t>
            </a:r>
            <a:r>
              <a:rPr lang="en-US" altLang="zh-CN" kern="1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Operator</a:t>
            </a:r>
            <a:r>
              <a:rPr lang="zh-CN" altLang="en-US" kern="1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构成：</a:t>
            </a:r>
            <a:r>
              <a:rPr lang="en-US" altLang="zh-CN" kern="1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OLM</a:t>
            </a:r>
            <a:r>
              <a:rPr lang="zh-CN" altLang="en-US" kern="1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kern="1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Catalog</a:t>
            </a:r>
            <a:endParaRPr lang="en-US" altLang="zh-CN" sz="1200" kern="1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339532" y="2957552"/>
            <a:ext cx="4291135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kern="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OLM</a:t>
            </a:r>
            <a:r>
              <a:rPr lang="zh-CN" altLang="en-US" kern="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定义的</a:t>
            </a:r>
            <a:r>
              <a:rPr lang="en-US" altLang="zh-CN" kern="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CRD</a:t>
            </a:r>
            <a:r>
              <a:rPr lang="zh-CN" altLang="en-US" kern="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包括</a:t>
            </a:r>
            <a:r>
              <a:rPr lang="en-US" altLang="zh-CN" kern="100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ClusterServiceVersion</a:t>
            </a:r>
            <a:r>
              <a:rPr lang="en-US" altLang="zh-CN" kern="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kern="1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kern="1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Subscription</a:t>
            </a:r>
            <a:r>
              <a:rPr lang="zh-CN" altLang="en-US" kern="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kern="100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InstallPlan</a:t>
            </a:r>
            <a:r>
              <a:rPr lang="zh-CN" altLang="en-US" kern="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kern="100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CatalogSource</a:t>
            </a:r>
            <a:r>
              <a:rPr lang="en-US" altLang="zh-CN" kern="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kern="1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kern="100" dirty="0" err="1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OperatorGroup</a:t>
            </a:r>
            <a:r>
              <a:rPr lang="en-US" altLang="zh-CN" kern="1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</a:t>
            </a:r>
            <a:endParaRPr lang="en-US" altLang="zh-CN" kern="1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339532" y="3677719"/>
            <a:ext cx="429113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kern="1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OLM</a:t>
            </a:r>
            <a:r>
              <a:rPr lang="zh-CN" altLang="en-US" kern="1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</a:t>
            </a:r>
            <a:r>
              <a:rPr lang="en-US" altLang="zh-CN" kern="100" dirty="0" err="1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Operatorhub</a:t>
            </a:r>
            <a:r>
              <a:rPr lang="zh-CN" altLang="en-US" kern="1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对接，完成校验</a:t>
            </a:r>
            <a:endParaRPr lang="en-US" altLang="zh-CN" kern="1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339531" y="4004030"/>
            <a:ext cx="429113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kern="1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OLM</a:t>
            </a:r>
            <a:r>
              <a:rPr lang="zh-CN" altLang="en-US" kern="1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依赖</a:t>
            </a:r>
            <a:r>
              <a:rPr lang="en-US" altLang="zh-CN" kern="1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Operator Registry</a:t>
            </a:r>
            <a:r>
              <a:rPr lang="zh-CN" altLang="en-US" kern="1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，提供</a:t>
            </a:r>
            <a:r>
              <a:rPr lang="en-US" altLang="zh-CN" kern="1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operator</a:t>
            </a:r>
            <a:r>
              <a:rPr lang="zh-CN" altLang="en-US" kern="1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安装部署所需的</a:t>
            </a:r>
            <a:r>
              <a:rPr lang="en-US" altLang="zh-CN" kern="1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CSV</a:t>
            </a:r>
            <a:r>
              <a:rPr lang="zh-CN" altLang="en-US" kern="1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kern="1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CRD</a:t>
            </a:r>
          </a:p>
        </p:txBody>
      </p:sp>
    </p:spTree>
    <p:extLst>
      <p:ext uri="{BB962C8B-B14F-4D97-AF65-F5344CB8AC3E}">
        <p14:creationId xmlns:p14="http://schemas.microsoft.com/office/powerpoint/2010/main" val="173816844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66675" y="177165"/>
            <a:ext cx="2374106" cy="188595"/>
            <a:chOff x="420" y="432"/>
            <a:chExt cx="4985" cy="396"/>
          </a:xfrm>
        </p:grpSpPr>
        <p:pic>
          <p:nvPicPr>
            <p:cNvPr id="3" name="图片 2" descr="tittle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0" y="432"/>
              <a:ext cx="2405" cy="397"/>
            </a:xfrm>
            <a:prstGeom prst="rect">
              <a:avLst/>
            </a:prstGeom>
          </p:spPr>
        </p:pic>
        <p:pic>
          <p:nvPicPr>
            <p:cNvPr id="4" name="图片 3" descr="tittle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65" y="460"/>
              <a:ext cx="2441" cy="340"/>
            </a:xfrm>
            <a:prstGeom prst="rect">
              <a:avLst/>
            </a:prstGeom>
          </p:spPr>
        </p:pic>
      </p:grpSp>
      <p:cxnSp>
        <p:nvCxnSpPr>
          <p:cNvPr id="6" name="直接连接符 5"/>
          <p:cNvCxnSpPr/>
          <p:nvPr/>
        </p:nvCxnSpPr>
        <p:spPr>
          <a:xfrm>
            <a:off x="0" y="461963"/>
            <a:ext cx="2538000" cy="0"/>
          </a:xfrm>
          <a:prstGeom prst="line">
            <a:avLst/>
          </a:prstGeom>
          <a:ln w="22225" cmpd="sng">
            <a:solidFill>
              <a:srgbClr val="0029B5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 descr="挂件-效果图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6059" y="4809173"/>
            <a:ext cx="2575560" cy="234315"/>
          </a:xfrm>
          <a:prstGeom prst="rect">
            <a:avLst/>
          </a:prstGeom>
        </p:spPr>
      </p:pic>
      <p:sp>
        <p:nvSpPr>
          <p:cNvPr id="86" name="标题 8">
            <a:extLst>
              <a:ext uri="{FF2B5EF4-FFF2-40B4-BE49-F238E27FC236}">
                <a16:creationId xmlns:a16="http://schemas.microsoft.com/office/drawing/2014/main" xmlns="" id="{8DF73B70-2B19-4158-9A95-CD4E8A953B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669849" y="402650"/>
            <a:ext cx="3020144" cy="536796"/>
          </a:xfrm>
        </p:spPr>
        <p:txBody>
          <a:bodyPr>
            <a:noAutofit/>
          </a:bodyPr>
          <a:lstStyle/>
          <a:p>
            <a:pPr marL="342900" indent="-342900" algn="ctr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000" b="1" dirty="0" smtClean="0">
                <a:solidFill>
                  <a:srgbClr val="0029B5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设计思想</a:t>
            </a:r>
            <a:endParaRPr lang="zh-CN" altLang="en-US" sz="2000" b="1" dirty="0">
              <a:solidFill>
                <a:srgbClr val="0029B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icrosoft YaHei Bold" panose="020B0503020204020204" charset="-122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6603683" y="4738688"/>
            <a:ext cx="2538000" cy="0"/>
          </a:xfrm>
          <a:prstGeom prst="line">
            <a:avLst/>
          </a:prstGeom>
          <a:ln w="22225" cmpd="sng">
            <a:solidFill>
              <a:srgbClr val="0029B5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483468" y="2217711"/>
            <a:ext cx="4363657" cy="152552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 descr="C:\Users\win10\Desktop\OLM简化框架.png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0300" y="520700"/>
            <a:ext cx="3930650" cy="404495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矩形 7"/>
          <p:cNvSpPr/>
          <p:nvPr/>
        </p:nvSpPr>
        <p:spPr>
          <a:xfrm>
            <a:off x="483468" y="2609094"/>
            <a:ext cx="413689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需要安装两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类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Operator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架构设计复杂、增加安装部署不稳定</a:t>
            </a:r>
            <a:endParaRPr lang="zh-CN" altLang="en-US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483468" y="2233748"/>
            <a:ext cx="2640466" cy="4385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25000"/>
              </a:lnSpc>
              <a:spcBef>
                <a:spcPts val="600"/>
              </a:spcBef>
              <a:buFont typeface="Wingdings" panose="05000000000000000000" pitchFamily="2" charset="2"/>
              <a:buChar char="p"/>
            </a:pPr>
            <a:r>
              <a:rPr lang="en-US" altLang="zh-CN" sz="1800" b="1" dirty="0" smtClean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OLM</a:t>
            </a:r>
            <a:r>
              <a:rPr lang="zh-CN" altLang="en-US" sz="1800" b="1" dirty="0" smtClean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设计存在的不足</a:t>
            </a:r>
            <a:endParaRPr lang="en-US" altLang="zh-CN" sz="18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483468" y="3142135"/>
            <a:ext cx="421125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需要针对每类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Operator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建立目录，</a:t>
            </a:r>
            <a:r>
              <a:rPr lang="zh-CN" altLang="en-US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增加了项目运行所需存储空间、管理流程的调用链</a:t>
            </a:r>
            <a:endParaRPr lang="zh-CN" altLang="en-US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483468" y="939446"/>
            <a:ext cx="4363657" cy="120477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681815" y="1515048"/>
            <a:ext cx="402443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kern="100" dirty="0" smtClean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OLM</a:t>
            </a:r>
            <a:r>
              <a:rPr lang="zh-CN" altLang="zh-CN" kern="100" dirty="0" smtClean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作为</a:t>
            </a:r>
            <a:r>
              <a:rPr lang="en-US" altLang="zh-CN" kern="1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Operator Framework</a:t>
            </a:r>
            <a:r>
              <a:rPr lang="zh-CN" altLang="zh-CN" kern="1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的重要仓库</a:t>
            </a:r>
            <a:r>
              <a:rPr lang="zh-CN" altLang="zh-CN" kern="100" dirty="0" smtClean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lang="zh-CN" altLang="en-US" kern="100" dirty="0" smtClean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是</a:t>
            </a:r>
            <a:r>
              <a:rPr lang="zh-CN" altLang="zh-CN" kern="100" dirty="0" smtClean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当前</a:t>
            </a:r>
            <a:r>
              <a:rPr lang="zh-CN" altLang="zh-CN" kern="1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主流的</a:t>
            </a:r>
            <a:r>
              <a:rPr lang="en-US" altLang="zh-CN" kern="1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Operator</a:t>
            </a:r>
            <a:r>
              <a:rPr lang="zh-CN" altLang="zh-CN" kern="1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管理</a:t>
            </a:r>
            <a:r>
              <a:rPr lang="zh-CN" altLang="zh-CN" kern="100" dirty="0" smtClean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框架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436943" y="998759"/>
            <a:ext cx="4410182" cy="4067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25000"/>
              </a:lnSpc>
              <a:spcBef>
                <a:spcPts val="600"/>
              </a:spcBef>
              <a:buFont typeface="Wingdings" panose="05000000000000000000" pitchFamily="2" charset="2"/>
              <a:buChar char="p"/>
            </a:pPr>
            <a:r>
              <a:rPr lang="en-US" altLang="zh-CN" sz="1800" b="1" dirty="0" smtClean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Opera </a:t>
            </a:r>
            <a:r>
              <a:rPr lang="en-US" altLang="zh-CN" sz="1800" b="1" dirty="0" err="1" smtClean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Lifecyle</a:t>
            </a:r>
            <a:r>
              <a:rPr lang="en-US" altLang="zh-CN" sz="1800" b="1" dirty="0" smtClean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800" b="1" dirty="0" err="1" smtClean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Managerment</a:t>
            </a:r>
            <a:r>
              <a:rPr lang="zh-CN" altLang="en-US" sz="1800" b="1" dirty="0" smtClean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（</a:t>
            </a:r>
            <a:r>
              <a:rPr lang="en-US" altLang="zh-CN" sz="1800" b="1" dirty="0" smtClean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OLM</a:t>
            </a:r>
            <a:r>
              <a:rPr lang="zh-CN" altLang="en-US" sz="1800" b="1" dirty="0" smtClean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</a:t>
            </a:r>
            <a:endParaRPr lang="en-US" altLang="zh-CN" sz="18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7" name="文本框 25">
            <a:extLst>
              <a:ext uri="{FF2B5EF4-FFF2-40B4-BE49-F238E27FC236}">
                <a16:creationId xmlns="" xmlns:a16="http://schemas.microsoft.com/office/drawing/2014/main" id="{53CB3845-BC85-4A5B-B167-94424F5615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3468" y="3813723"/>
            <a:ext cx="4363657" cy="1090654"/>
          </a:xfrm>
          <a:prstGeom prst="rect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defPPr>
              <a:defRPr lang="en-US"/>
            </a:defPPr>
            <a:lvl1pPr algn="ctr">
              <a:defRPr sz="2400">
                <a:solidFill>
                  <a:schemeClr val="dk1"/>
                </a:solidFill>
                <a:latin typeface="微软雅黑" pitchFamily="34" charset="-122"/>
                <a:ea typeface="+mn-ea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endParaRPr lang="zh-CN" altLang="en-US" dirty="0">
              <a:solidFill>
                <a:srgbClr val="96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="" xmlns:a16="http://schemas.microsoft.com/office/drawing/2014/main" id="{59A92F2C-F85F-49D2-813B-283361FE48A5}"/>
              </a:ext>
            </a:extLst>
          </p:cNvPr>
          <p:cNvSpPr txBox="1"/>
          <p:nvPr/>
        </p:nvSpPr>
        <p:spPr>
          <a:xfrm>
            <a:off x="844245" y="4030802"/>
            <a:ext cx="35955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spc="3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需要设计</a:t>
            </a:r>
            <a:r>
              <a:rPr lang="zh-CN" altLang="en-US" sz="2000" b="1" spc="3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轻量化</a:t>
            </a:r>
            <a:r>
              <a:rPr lang="zh-CN" altLang="en-US" sz="2000" b="1" spc="3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2000" b="1" spc="3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Operator</a:t>
            </a:r>
            <a:r>
              <a:rPr lang="zh-CN" altLang="en-US" sz="2000" b="1" spc="3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管理框架</a:t>
            </a:r>
            <a:endParaRPr lang="zh-CN" altLang="en-US" sz="2000" b="1" spc="3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4627940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66675" y="177165"/>
            <a:ext cx="2374106" cy="188595"/>
            <a:chOff x="420" y="432"/>
            <a:chExt cx="4985" cy="396"/>
          </a:xfrm>
        </p:grpSpPr>
        <p:pic>
          <p:nvPicPr>
            <p:cNvPr id="3" name="图片 2" descr="tittle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0" y="432"/>
              <a:ext cx="2405" cy="397"/>
            </a:xfrm>
            <a:prstGeom prst="rect">
              <a:avLst/>
            </a:prstGeom>
          </p:spPr>
        </p:pic>
        <p:pic>
          <p:nvPicPr>
            <p:cNvPr id="4" name="图片 3" descr="tittle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65" y="460"/>
              <a:ext cx="2441" cy="340"/>
            </a:xfrm>
            <a:prstGeom prst="rect">
              <a:avLst/>
            </a:prstGeom>
          </p:spPr>
        </p:pic>
      </p:grpSp>
      <p:cxnSp>
        <p:nvCxnSpPr>
          <p:cNvPr id="6" name="直接连接符 5"/>
          <p:cNvCxnSpPr/>
          <p:nvPr/>
        </p:nvCxnSpPr>
        <p:spPr>
          <a:xfrm>
            <a:off x="0" y="461963"/>
            <a:ext cx="2538000" cy="0"/>
          </a:xfrm>
          <a:prstGeom prst="line">
            <a:avLst/>
          </a:prstGeom>
          <a:ln w="22225" cmpd="sng">
            <a:solidFill>
              <a:srgbClr val="0029B5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 descr="挂件-效果图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6059" y="4809173"/>
            <a:ext cx="2575560" cy="234315"/>
          </a:xfrm>
          <a:prstGeom prst="rect">
            <a:avLst/>
          </a:prstGeom>
        </p:spPr>
      </p:pic>
      <p:sp>
        <p:nvSpPr>
          <p:cNvPr id="86" name="标题 8">
            <a:extLst>
              <a:ext uri="{FF2B5EF4-FFF2-40B4-BE49-F238E27FC236}">
                <a16:creationId xmlns:a16="http://schemas.microsoft.com/office/drawing/2014/main" xmlns="" id="{8DF73B70-2B19-4158-9A95-CD4E8A953B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669849" y="402650"/>
            <a:ext cx="3020144" cy="536796"/>
          </a:xfrm>
        </p:spPr>
        <p:txBody>
          <a:bodyPr>
            <a:noAutofit/>
          </a:bodyPr>
          <a:lstStyle/>
          <a:p>
            <a:pPr marL="342900" indent="-342900" algn="ctr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000" b="1" dirty="0">
                <a:solidFill>
                  <a:srgbClr val="0029B5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方案架构</a:t>
            </a:r>
            <a:endParaRPr lang="zh-CN" altLang="en-US" sz="2000" b="1" dirty="0">
              <a:solidFill>
                <a:srgbClr val="0029B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icrosoft YaHei Bold" panose="020B0503020204020204" charset="-122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6603683" y="4738688"/>
            <a:ext cx="2538000" cy="0"/>
          </a:xfrm>
          <a:prstGeom prst="line">
            <a:avLst/>
          </a:prstGeom>
          <a:ln w="22225" cmpd="sng">
            <a:solidFill>
              <a:srgbClr val="0029B5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436943" y="982723"/>
            <a:ext cx="2871407" cy="362001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1" name="图片 10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53282" y="776151"/>
            <a:ext cx="5305708" cy="3757299"/>
          </a:xfrm>
          <a:prstGeom prst="rect">
            <a:avLst/>
          </a:prstGeom>
        </p:spPr>
      </p:pic>
      <p:sp>
        <p:nvSpPr>
          <p:cNvPr id="104" name="矩形 103"/>
          <p:cNvSpPr/>
          <p:nvPr/>
        </p:nvSpPr>
        <p:spPr>
          <a:xfrm>
            <a:off x="395017" y="1383594"/>
            <a:ext cx="2929954" cy="30008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ClrTx/>
              <a:buFont typeface="Wingdings" panose="05000000000000000000" pitchFamily="2" charset="2"/>
              <a:buChar char="Ø"/>
            </a:pPr>
            <a:r>
              <a:rPr lang="zh-CN" alt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一套基于</a:t>
            </a:r>
            <a:r>
              <a:rPr lang="en-US" altLang="zh-CN" dirty="0" err="1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kubebuilder</a:t>
            </a:r>
            <a:r>
              <a:rPr lang="zh-CN" altLang="en-US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架构</a:t>
            </a:r>
            <a:r>
              <a:rPr lang="zh-CN" alt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设计的轻量化</a:t>
            </a:r>
            <a:r>
              <a:rPr lang="en-US" altLang="zh-CN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Operator</a:t>
            </a:r>
            <a:r>
              <a:rPr lang="zh-CN" alt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管理</a:t>
            </a:r>
            <a:r>
              <a:rPr lang="zh-CN" alt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框架</a:t>
            </a:r>
            <a:endParaRPr lang="en-US" altLang="zh-CN" dirty="0" smtClean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285750" indent="-285750">
              <a:lnSpc>
                <a:spcPct val="150000"/>
              </a:lnSpc>
              <a:buClrTx/>
              <a:buFont typeface="Wingdings" panose="05000000000000000000" pitchFamily="2" charset="2"/>
              <a:buChar char="Ø"/>
            </a:pPr>
            <a:r>
              <a:rPr lang="zh-CN" alt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定义</a:t>
            </a:r>
            <a:r>
              <a:rPr lang="zh-CN" altLang="en-US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三类控制器</a:t>
            </a:r>
            <a:r>
              <a:rPr lang="zh-CN" alt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</a:t>
            </a:r>
            <a:r>
              <a:rPr lang="zh-CN" altLang="en-US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三类</a:t>
            </a:r>
            <a:r>
              <a:rPr lang="en-US" altLang="zh-CN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CRD</a:t>
            </a:r>
            <a:r>
              <a:rPr lang="zh-CN" alt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，通过动态调谐满足用户订阅</a:t>
            </a:r>
            <a:endParaRPr lang="en-US" altLang="zh-CN" dirty="0" smtClean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285750" indent="-285750">
              <a:lnSpc>
                <a:spcPct val="150000"/>
              </a:lnSpc>
              <a:buClrTx/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</a:t>
            </a:r>
            <a:r>
              <a:rPr lang="zh-CN" altLang="zh-CN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perator</a:t>
            </a:r>
            <a:r>
              <a:rPr lang="zh-CN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-manager将要管理的operator视为一类有状态应用</a:t>
            </a:r>
            <a:r>
              <a:rPr lang="zh-CN" altLang="zh-CN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需要</a:t>
            </a:r>
            <a:r>
              <a:rPr lang="zh-CN" altLang="zh-CN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管理operator</a:t>
            </a:r>
            <a:r>
              <a:rPr lang="zh-CN" altLang="en-US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所</a:t>
            </a:r>
            <a:r>
              <a:rPr lang="zh-CN" altLang="en-US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需的依赖资源</a:t>
            </a:r>
            <a:r>
              <a:rPr lang="zh-CN" alt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CRD</a:t>
            </a:r>
            <a:r>
              <a:rPr lang="zh-CN" alt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RBAC</a:t>
            </a:r>
            <a:r>
              <a:rPr lang="zh-CN" alt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规则、</a:t>
            </a:r>
            <a:r>
              <a:rPr lang="en-US" altLang="zh-CN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Webhook</a:t>
            </a:r>
            <a:r>
              <a:rPr lang="zh-CN" alt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API Service</a:t>
            </a:r>
            <a:r>
              <a:rPr lang="zh-CN" alt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zh-CN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zh-CN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6" name="Rectangle 1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7F7F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7" name="矩形 106"/>
          <p:cNvSpPr/>
          <p:nvPr/>
        </p:nvSpPr>
        <p:spPr>
          <a:xfrm>
            <a:off x="421189" y="996757"/>
            <a:ext cx="2807179" cy="4067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25000"/>
              </a:lnSpc>
              <a:spcBef>
                <a:spcPts val="600"/>
              </a:spcBef>
              <a:buFont typeface="Wingdings" panose="05000000000000000000" pitchFamily="2" charset="2"/>
              <a:buChar char="p"/>
            </a:pPr>
            <a:r>
              <a:rPr lang="en-US" altLang="zh-CN" sz="1800" b="1" dirty="0" smtClean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Operator-manager</a:t>
            </a:r>
            <a:r>
              <a:rPr lang="zh-CN" altLang="en-US" sz="1800" b="1" dirty="0" smtClean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介绍</a:t>
            </a:r>
            <a:endParaRPr lang="en-US" altLang="zh-CN" sz="18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408799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4521201" y="816870"/>
            <a:ext cx="4038600" cy="374259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解析并部署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csv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operator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依赖的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crd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资源，并可基于集群内部的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BluePrint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实现版本管理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66675" y="177165"/>
            <a:ext cx="2374106" cy="188595"/>
            <a:chOff x="420" y="432"/>
            <a:chExt cx="4985" cy="396"/>
          </a:xfrm>
        </p:grpSpPr>
        <p:pic>
          <p:nvPicPr>
            <p:cNvPr id="3" name="图片 2" descr="tittle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0" y="432"/>
              <a:ext cx="2405" cy="397"/>
            </a:xfrm>
            <a:prstGeom prst="rect">
              <a:avLst/>
            </a:prstGeom>
          </p:spPr>
        </p:pic>
        <p:pic>
          <p:nvPicPr>
            <p:cNvPr id="4" name="图片 3" descr="tittle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965" y="460"/>
              <a:ext cx="2441" cy="340"/>
            </a:xfrm>
            <a:prstGeom prst="rect">
              <a:avLst/>
            </a:prstGeom>
          </p:spPr>
        </p:pic>
      </p:grpSp>
      <p:cxnSp>
        <p:nvCxnSpPr>
          <p:cNvPr id="6" name="直接连接符 5"/>
          <p:cNvCxnSpPr/>
          <p:nvPr/>
        </p:nvCxnSpPr>
        <p:spPr>
          <a:xfrm>
            <a:off x="0" y="461963"/>
            <a:ext cx="2538000" cy="0"/>
          </a:xfrm>
          <a:prstGeom prst="line">
            <a:avLst/>
          </a:prstGeom>
          <a:ln w="22225" cmpd="sng">
            <a:solidFill>
              <a:srgbClr val="0029B5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 descr="挂件-效果图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66059" y="4809173"/>
            <a:ext cx="2575560" cy="234315"/>
          </a:xfrm>
          <a:prstGeom prst="rect">
            <a:avLst/>
          </a:prstGeom>
        </p:spPr>
      </p:pic>
      <p:sp>
        <p:nvSpPr>
          <p:cNvPr id="86" name="标题 8">
            <a:extLst>
              <a:ext uri="{FF2B5EF4-FFF2-40B4-BE49-F238E27FC236}">
                <a16:creationId xmlns:a16="http://schemas.microsoft.com/office/drawing/2014/main" xmlns="" id="{8DF73B70-2B19-4158-9A95-CD4E8A953B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669849" y="402650"/>
            <a:ext cx="3020144" cy="536796"/>
          </a:xfrm>
        </p:spPr>
        <p:txBody>
          <a:bodyPr>
            <a:noAutofit/>
          </a:bodyPr>
          <a:lstStyle/>
          <a:p>
            <a:pPr marL="342900" indent="-342900" algn="ctr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000" b="1" dirty="0">
                <a:solidFill>
                  <a:srgbClr val="0029B5"/>
                </a:solidFill>
                <a:latin typeface="Microsoft YaHei Bold" panose="020B0503020204020204" charset="-122"/>
                <a:ea typeface="Microsoft YaHei Bold" panose="020B0503020204020204" charset="-122"/>
                <a:sym typeface="+mn-ea"/>
              </a:rPr>
              <a:t>方案架构</a:t>
            </a:r>
            <a:endParaRPr lang="zh-CN" altLang="en-US" sz="2000" b="1" dirty="0">
              <a:solidFill>
                <a:srgbClr val="0029B5"/>
              </a:solidFill>
              <a:latin typeface="Microsoft YaHei Bold" panose="020B0503020204020204" charset="-122"/>
              <a:ea typeface="Microsoft YaHei Bold" panose="020B0503020204020204" charset="-122"/>
              <a:cs typeface="Microsoft YaHei Bold" panose="020B0503020204020204" charset="-122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6603683" y="4738688"/>
            <a:ext cx="2538000" cy="0"/>
          </a:xfrm>
          <a:prstGeom prst="line">
            <a:avLst/>
          </a:prstGeom>
          <a:ln w="22225" cmpd="sng">
            <a:solidFill>
              <a:srgbClr val="0029B5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4893" y="904774"/>
            <a:ext cx="3166711" cy="3773103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4623934" y="2293702"/>
            <a:ext cx="2820003" cy="40613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25000"/>
              </a:lnSpc>
              <a:spcBef>
                <a:spcPts val="600"/>
              </a:spcBef>
              <a:buFont typeface="Wingdings" panose="05000000000000000000" pitchFamily="2" charset="2"/>
              <a:buChar char="p"/>
            </a:pPr>
            <a:r>
              <a:rPr lang="en-US" altLang="zh-CN" sz="1800" b="1" dirty="0" err="1" smtClean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Subscription_controller</a:t>
            </a:r>
            <a:endParaRPr lang="en-US" altLang="zh-CN" sz="18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4623934" y="891018"/>
            <a:ext cx="1729961" cy="40613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25000"/>
              </a:lnSpc>
              <a:spcBef>
                <a:spcPts val="600"/>
              </a:spcBef>
              <a:buFont typeface="Wingdings" panose="05000000000000000000" pitchFamily="2" charset="2"/>
              <a:buChar char="p"/>
            </a:pPr>
            <a:r>
              <a:rPr lang="en-US" altLang="zh-CN" sz="1800" b="1" dirty="0" smtClean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Subscription</a:t>
            </a:r>
            <a:endParaRPr lang="en-US" altLang="zh-CN" sz="18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4662713" y="1252705"/>
            <a:ext cx="3801837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ClrTx/>
              <a:buFont typeface="Wingdings" panose="05000000000000000000" pitchFamily="2" charset="2"/>
              <a:buChar char="Ø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当前版本：</a:t>
            </a:r>
            <a:r>
              <a:rPr lang="en-US" altLang="zh-CN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V1</a:t>
            </a:r>
            <a:endParaRPr lang="zh-CN" altLang="en-US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ClrTx/>
              <a:buFont typeface="Wingdings" panose="05000000000000000000" pitchFamily="2" charset="2"/>
              <a:buChar char="Ø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功能：根据</a:t>
            </a:r>
            <a:r>
              <a:rPr lang="zh-CN" altLang="en-US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</a:t>
            </a:r>
            <a:r>
              <a:rPr lang="zh-CN" altLang="en-US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发起的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subscription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相关的</a:t>
            </a:r>
            <a:r>
              <a:rPr lang="en-US" altLang="zh-CN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cr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实例，生成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Operator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管理请求。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4662713" y="2678417"/>
            <a:ext cx="3801837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ClrTx/>
              <a:buFont typeface="Wingdings" panose="05000000000000000000" pitchFamily="2" charset="2"/>
              <a:buChar char="Ø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依据用户创建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Subscription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实例，判断用户指定的管理计划。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ClrTx/>
              <a:buFont typeface="Wingdings" panose="05000000000000000000" pitchFamily="2" charset="2"/>
              <a:buChar char="Ø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与</a:t>
            </a:r>
            <a:r>
              <a:rPr lang="en-US" altLang="zh-CN" dirty="0" err="1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Operatorhub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对接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校验，如需安装</a:t>
            </a:r>
            <a:r>
              <a:rPr lang="zh-CN" altLang="en-US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从公有云仓库获取指定</a:t>
            </a:r>
            <a:r>
              <a:rPr lang="en-US" altLang="zh-CN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Operator</a:t>
            </a:r>
            <a:r>
              <a:rPr lang="zh-CN" altLang="en-US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资源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ClrTx/>
              <a:buFont typeface="Wingdings" panose="05000000000000000000" pitchFamily="2" charset="2"/>
              <a:buChar char="Ø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调谐完成后，更新集群内部</a:t>
            </a:r>
            <a:r>
              <a:rPr lang="en-US" altLang="zh-CN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Blueprint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818231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/>
          <p:cNvSpPr/>
          <p:nvPr/>
        </p:nvSpPr>
        <p:spPr>
          <a:xfrm>
            <a:off x="4521201" y="816870"/>
            <a:ext cx="4038600" cy="374259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解析并部署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csv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operator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依赖的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crd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资源，并可基于集群内部的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BluePrint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实现版本管理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66675" y="177165"/>
            <a:ext cx="2374106" cy="188595"/>
            <a:chOff x="420" y="432"/>
            <a:chExt cx="4985" cy="396"/>
          </a:xfrm>
        </p:grpSpPr>
        <p:pic>
          <p:nvPicPr>
            <p:cNvPr id="3" name="图片 2" descr="tittle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0" y="432"/>
              <a:ext cx="2405" cy="397"/>
            </a:xfrm>
            <a:prstGeom prst="rect">
              <a:avLst/>
            </a:prstGeom>
          </p:spPr>
        </p:pic>
        <p:pic>
          <p:nvPicPr>
            <p:cNvPr id="4" name="图片 3" descr="tittle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965" y="460"/>
              <a:ext cx="2441" cy="340"/>
            </a:xfrm>
            <a:prstGeom prst="rect">
              <a:avLst/>
            </a:prstGeom>
          </p:spPr>
        </p:pic>
      </p:grpSp>
      <p:cxnSp>
        <p:nvCxnSpPr>
          <p:cNvPr id="6" name="直接连接符 5"/>
          <p:cNvCxnSpPr/>
          <p:nvPr/>
        </p:nvCxnSpPr>
        <p:spPr>
          <a:xfrm>
            <a:off x="0" y="461963"/>
            <a:ext cx="2538000" cy="0"/>
          </a:xfrm>
          <a:prstGeom prst="line">
            <a:avLst/>
          </a:prstGeom>
          <a:ln w="22225" cmpd="sng">
            <a:solidFill>
              <a:srgbClr val="0029B5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 descr="挂件-效果图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66059" y="4809173"/>
            <a:ext cx="2575560" cy="234315"/>
          </a:xfrm>
          <a:prstGeom prst="rect">
            <a:avLst/>
          </a:prstGeom>
        </p:spPr>
      </p:pic>
      <p:sp>
        <p:nvSpPr>
          <p:cNvPr id="86" name="标题 8">
            <a:extLst>
              <a:ext uri="{FF2B5EF4-FFF2-40B4-BE49-F238E27FC236}">
                <a16:creationId xmlns:a16="http://schemas.microsoft.com/office/drawing/2014/main" xmlns="" id="{8DF73B70-2B19-4158-9A95-CD4E8A953B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669849" y="402650"/>
            <a:ext cx="3020144" cy="536796"/>
          </a:xfrm>
        </p:spPr>
        <p:txBody>
          <a:bodyPr>
            <a:no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000" b="1" dirty="0">
                <a:solidFill>
                  <a:srgbClr val="0029B5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方案架构</a:t>
            </a:r>
            <a:endParaRPr lang="zh-CN" altLang="en-US" sz="2000" b="1" dirty="0">
              <a:solidFill>
                <a:srgbClr val="0029B5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90204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365" y="939446"/>
            <a:ext cx="3438856" cy="3869727"/>
          </a:xfrm>
          <a:prstGeom prst="rect">
            <a:avLst/>
          </a:prstGeom>
        </p:spPr>
      </p:pic>
      <p:sp>
        <p:nvSpPr>
          <p:cNvPr id="20" name="矩形 19"/>
          <p:cNvSpPr/>
          <p:nvPr/>
        </p:nvSpPr>
        <p:spPr>
          <a:xfrm>
            <a:off x="4623934" y="2611202"/>
            <a:ext cx="2512226" cy="40613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25000"/>
              </a:lnSpc>
              <a:spcBef>
                <a:spcPts val="600"/>
              </a:spcBef>
              <a:buFont typeface="Wingdings" panose="05000000000000000000" pitchFamily="2" charset="2"/>
              <a:buChar char="p"/>
            </a:pPr>
            <a:r>
              <a:rPr lang="en-US" altLang="zh-CN" sz="1800" b="1" dirty="0" err="1" smtClean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Blueprint_controller</a:t>
            </a:r>
            <a:endParaRPr lang="en-US" altLang="zh-CN" sz="18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4623934" y="891018"/>
            <a:ext cx="1422184" cy="40613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25000"/>
              </a:lnSpc>
              <a:spcBef>
                <a:spcPts val="600"/>
              </a:spcBef>
              <a:buFont typeface="Wingdings" panose="05000000000000000000" pitchFamily="2" charset="2"/>
              <a:buChar char="p"/>
            </a:pPr>
            <a:r>
              <a:rPr lang="en-US" altLang="zh-CN" sz="1800" b="1" dirty="0" smtClean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Blueprint</a:t>
            </a:r>
            <a:endParaRPr lang="en-US" altLang="zh-CN" sz="18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4662713" y="1252705"/>
            <a:ext cx="3751037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ClrTx/>
              <a:buFont typeface="Wingdings" panose="05000000000000000000" pitchFamily="2" charset="2"/>
              <a:buChar char="Ø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当前版本：</a:t>
            </a:r>
            <a:r>
              <a:rPr lang="en-US" altLang="zh-CN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V1</a:t>
            </a:r>
            <a:endParaRPr lang="zh-CN" altLang="en-US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ClrTx/>
              <a:buFont typeface="Wingdings" panose="05000000000000000000" pitchFamily="2" charset="2"/>
              <a:buChar char="Ø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功能：</a:t>
            </a:r>
            <a:r>
              <a:rPr lang="zh-CN" altLang="en-US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解析</a:t>
            </a:r>
            <a:r>
              <a:rPr lang="zh-CN" altLang="en-US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并部署</a:t>
            </a:r>
            <a:r>
              <a:rPr lang="en-US" altLang="zh-CN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csv</a:t>
            </a:r>
            <a:r>
              <a:rPr lang="zh-CN" altLang="en-US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operator</a:t>
            </a:r>
            <a:r>
              <a:rPr lang="zh-CN" altLang="en-US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依赖的</a:t>
            </a:r>
            <a:r>
              <a:rPr lang="en-US" altLang="zh-CN" dirty="0" err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crd</a:t>
            </a:r>
            <a:r>
              <a:rPr lang="zh-CN" altLang="en-US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资源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，并可基于集群内部的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BluePrint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实现版本管理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4662713" y="3021317"/>
            <a:ext cx="3751037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ClrTx/>
              <a:buFont typeface="Wingdings" panose="05000000000000000000" pitchFamily="2" charset="2"/>
              <a:buChar char="Ø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依据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Blueprint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中安装计划，判断执行状态（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创建、版本管理、卸载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ClrTx/>
              <a:buFont typeface="Wingdings" panose="05000000000000000000" pitchFamily="2" charset="2"/>
              <a:buChar char="Ø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部署或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卸载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Operator</a:t>
            </a:r>
            <a:r>
              <a:rPr lang="zh-CN" altLang="en-US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依赖资源</a:t>
            </a:r>
            <a:r>
              <a:rPr lang="en-US" altLang="zh-CN" dirty="0" err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crd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ClrTx/>
              <a:buFont typeface="Wingdings" panose="05000000000000000000" pitchFamily="2" charset="2"/>
              <a:buChar char="Ø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调谐完成后，更新集群内部</a:t>
            </a:r>
            <a:r>
              <a:rPr lang="en-US" altLang="zh-CN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CSV</a:t>
            </a:r>
            <a:r>
              <a:rPr lang="zh-CN" altLang="en-US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状态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39052464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66675" y="177165"/>
            <a:ext cx="2374106" cy="188595"/>
            <a:chOff x="420" y="432"/>
            <a:chExt cx="4985" cy="396"/>
          </a:xfrm>
        </p:grpSpPr>
        <p:pic>
          <p:nvPicPr>
            <p:cNvPr id="16" name="图片 15" descr="tittle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0" y="432"/>
              <a:ext cx="2405" cy="397"/>
            </a:xfrm>
            <a:prstGeom prst="rect">
              <a:avLst/>
            </a:prstGeom>
          </p:spPr>
        </p:pic>
        <p:pic>
          <p:nvPicPr>
            <p:cNvPr id="17" name="图片 16" descr="tittle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65" y="460"/>
              <a:ext cx="2441" cy="340"/>
            </a:xfrm>
            <a:prstGeom prst="rect">
              <a:avLst/>
            </a:prstGeom>
          </p:spPr>
        </p:pic>
      </p:grpSp>
      <p:cxnSp>
        <p:nvCxnSpPr>
          <p:cNvPr id="18" name="直接连接符 17"/>
          <p:cNvCxnSpPr/>
          <p:nvPr/>
        </p:nvCxnSpPr>
        <p:spPr>
          <a:xfrm>
            <a:off x="0" y="461963"/>
            <a:ext cx="2538000" cy="0"/>
          </a:xfrm>
          <a:prstGeom prst="line">
            <a:avLst/>
          </a:prstGeom>
          <a:ln w="22225" cmpd="sng">
            <a:solidFill>
              <a:srgbClr val="0029B5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 descr="挂件-效果图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6059" y="4809173"/>
            <a:ext cx="2575560" cy="234315"/>
          </a:xfrm>
          <a:prstGeom prst="rect">
            <a:avLst/>
          </a:prstGeom>
        </p:spPr>
      </p:pic>
      <p:sp>
        <p:nvSpPr>
          <p:cNvPr id="20" name="标题 8">
            <a:extLst>
              <a:ext uri="{FF2B5EF4-FFF2-40B4-BE49-F238E27FC236}">
                <a16:creationId xmlns:a16="http://schemas.microsoft.com/office/drawing/2014/main" xmlns="" id="{8DF73B70-2B19-4158-9A95-CD4E8A953BC2}"/>
              </a:ext>
            </a:extLst>
          </p:cNvPr>
          <p:cNvSpPr txBox="1">
            <a:spLocks/>
          </p:cNvSpPr>
          <p:nvPr/>
        </p:nvSpPr>
        <p:spPr>
          <a:xfrm>
            <a:off x="-669849" y="402650"/>
            <a:ext cx="3020144" cy="53679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lnSpc>
                <a:spcPct val="150000"/>
              </a:lnSpc>
              <a:buClrTx/>
              <a:buFont typeface="Wingdings" panose="05000000000000000000" pitchFamily="2" charset="2"/>
              <a:buChar char="p"/>
            </a:pPr>
            <a:r>
              <a:rPr lang="zh-CN" altLang="en-US" sz="2000" b="1" dirty="0">
                <a:solidFill>
                  <a:srgbClr val="0029B5"/>
                </a:solidFill>
                <a:latin typeface="Microsoft YaHei Bold" panose="020B0503020204020204" charset="-122"/>
                <a:ea typeface="Microsoft YaHei Bold" panose="020B0503020204020204" charset="-122"/>
                <a:sym typeface="+mn-ea"/>
              </a:rPr>
              <a:t>方案架构</a:t>
            </a:r>
            <a:endParaRPr lang="zh-CN" altLang="en-US" sz="2000" b="1" dirty="0">
              <a:solidFill>
                <a:srgbClr val="0029B5"/>
              </a:solidFill>
              <a:latin typeface="Microsoft YaHei Bold" panose="020B0503020204020204" charset="-122"/>
              <a:ea typeface="Microsoft YaHei Bold" panose="020B0503020204020204" charset="-122"/>
            </a:endParaRPr>
          </a:p>
        </p:txBody>
      </p:sp>
      <p:cxnSp>
        <p:nvCxnSpPr>
          <p:cNvPr id="21" name="直接连接符 20"/>
          <p:cNvCxnSpPr/>
          <p:nvPr/>
        </p:nvCxnSpPr>
        <p:spPr>
          <a:xfrm>
            <a:off x="6603683" y="4738688"/>
            <a:ext cx="2538000" cy="0"/>
          </a:xfrm>
          <a:prstGeom prst="line">
            <a:avLst/>
          </a:prstGeom>
          <a:ln w="22225" cmpd="sng">
            <a:solidFill>
              <a:srgbClr val="0029B5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/>
          <p:cNvSpPr/>
          <p:nvPr/>
        </p:nvSpPr>
        <p:spPr>
          <a:xfrm>
            <a:off x="4521201" y="816870"/>
            <a:ext cx="4038600" cy="374259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解析并部署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csv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operator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依赖的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crd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资源，并可基于集群内部的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BluePrint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实现版本管理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8192" y="816870"/>
            <a:ext cx="2684205" cy="3921818"/>
          </a:xfrm>
          <a:prstGeom prst="rect">
            <a:avLst/>
          </a:prstGeom>
        </p:spPr>
      </p:pic>
      <p:sp>
        <p:nvSpPr>
          <p:cNvPr id="26" name="矩形 25"/>
          <p:cNvSpPr/>
          <p:nvPr/>
        </p:nvSpPr>
        <p:spPr>
          <a:xfrm>
            <a:off x="4623934" y="2503418"/>
            <a:ext cx="3839513" cy="4385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25000"/>
              </a:lnSpc>
              <a:spcBef>
                <a:spcPts val="600"/>
              </a:spcBef>
              <a:buFont typeface="Wingdings" panose="05000000000000000000" pitchFamily="2" charset="2"/>
              <a:buChar char="p"/>
            </a:pPr>
            <a:r>
              <a:rPr lang="en-US" altLang="zh-CN" sz="1800" b="1" dirty="0" err="1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ClusterServiceVersion</a:t>
            </a:r>
            <a:r>
              <a:rPr lang="en-US" altLang="zh-CN" sz="1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800" b="1" dirty="0" smtClean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_controller</a:t>
            </a:r>
            <a:endParaRPr lang="en-US" altLang="zh-CN" sz="18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4623934" y="891018"/>
            <a:ext cx="2691763" cy="40613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25000"/>
              </a:lnSpc>
              <a:spcBef>
                <a:spcPts val="600"/>
              </a:spcBef>
              <a:buFont typeface="Wingdings" panose="05000000000000000000" pitchFamily="2" charset="2"/>
              <a:buChar char="p"/>
            </a:pPr>
            <a:r>
              <a:rPr lang="en-US" altLang="zh-CN" sz="1800" b="1" dirty="0" err="1" smtClean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ClusterServiceVersion</a:t>
            </a:r>
            <a:endParaRPr lang="en-US" altLang="zh-CN" sz="18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4662713" y="1252705"/>
            <a:ext cx="3401787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ClrTx/>
              <a:buFont typeface="Wingdings" panose="05000000000000000000" pitchFamily="2" charset="2"/>
              <a:buChar char="Ø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当前版本：</a:t>
            </a:r>
            <a:r>
              <a:rPr lang="en-US" altLang="zh-CN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V1alpha1</a:t>
            </a:r>
            <a:endParaRPr lang="zh-CN" altLang="en-US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ClrTx/>
              <a:buFont typeface="Wingdings" panose="05000000000000000000" pitchFamily="2" charset="2"/>
              <a:buChar char="Ø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功能：包含</a:t>
            </a:r>
            <a:r>
              <a:rPr lang="en-US" altLang="zh-CN" dirty="0" smtClean="0"/>
              <a:t>Operator</a:t>
            </a:r>
            <a:r>
              <a:rPr lang="zh-CN" altLang="en-US" dirty="0"/>
              <a:t>的应用元数据、名称、版本、标志、所</a:t>
            </a:r>
            <a:r>
              <a:rPr lang="zh-CN" altLang="en-US" dirty="0" smtClean="0"/>
              <a:t>需</a:t>
            </a:r>
            <a:r>
              <a:rPr lang="zh-CN" altLang="en-US" dirty="0" smtClean="0">
                <a:solidFill>
                  <a:srgbClr val="C00000"/>
                </a:solidFill>
              </a:rPr>
              <a:t>依赖资源</a:t>
            </a:r>
            <a:r>
              <a:rPr lang="zh-CN" altLang="en-US" dirty="0"/>
              <a:t>、</a:t>
            </a:r>
            <a:r>
              <a:rPr lang="zh-CN" altLang="en-US" dirty="0">
                <a:solidFill>
                  <a:srgbClr val="C00000"/>
                </a:solidFill>
              </a:rPr>
              <a:t>安装</a:t>
            </a:r>
            <a:r>
              <a:rPr lang="zh-CN" altLang="en-US" dirty="0" smtClean="0">
                <a:solidFill>
                  <a:srgbClr val="C00000"/>
                </a:solidFill>
              </a:rPr>
              <a:t>策略</a:t>
            </a:r>
            <a:r>
              <a:rPr lang="zh-CN" altLang="en-US" dirty="0" smtClean="0"/>
              <a:t>、</a:t>
            </a:r>
            <a:r>
              <a:rPr lang="zh-CN" altLang="en-US" dirty="0" smtClean="0">
                <a:solidFill>
                  <a:srgbClr val="C00000"/>
                </a:solidFill>
              </a:rPr>
              <a:t>所需权限</a:t>
            </a:r>
            <a:r>
              <a:rPr lang="zh-CN" altLang="en-US" dirty="0" smtClean="0"/>
              <a:t>等信息。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4662713" y="2886542"/>
            <a:ext cx="3509135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ClrTx/>
              <a:buFont typeface="Wingdings" panose="05000000000000000000" pitchFamily="2" charset="2"/>
              <a:buChar char="Ø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部署前需要完成</a:t>
            </a:r>
            <a:r>
              <a:rPr lang="zh-CN" altLang="en-US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依赖校验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权限校验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等。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ClrTx/>
              <a:buFont typeface="Wingdings" panose="05000000000000000000" pitchFamily="2" charset="2"/>
              <a:buChar char="Ø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根据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CSV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的所需权限信息，部署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SA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并生成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RBAC rules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ClrTx/>
              <a:buFont typeface="Wingdings" panose="05000000000000000000" pitchFamily="2" charset="2"/>
              <a:buChar char="Ø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依据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CSV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的安装策略，以</a:t>
            </a:r>
            <a:r>
              <a:rPr lang="en-US" altLang="zh-CN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Deployment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的形式将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Operator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部署在集群中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8578783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66675" y="177165"/>
            <a:ext cx="2374106" cy="188595"/>
            <a:chOff x="420" y="432"/>
            <a:chExt cx="4985" cy="396"/>
          </a:xfrm>
        </p:grpSpPr>
        <p:pic>
          <p:nvPicPr>
            <p:cNvPr id="3" name="图片 2" descr="tittle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0" y="432"/>
              <a:ext cx="2405" cy="397"/>
            </a:xfrm>
            <a:prstGeom prst="rect">
              <a:avLst/>
            </a:prstGeom>
          </p:spPr>
        </p:pic>
        <p:pic>
          <p:nvPicPr>
            <p:cNvPr id="4" name="图片 3" descr="tittle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65" y="460"/>
              <a:ext cx="2441" cy="340"/>
            </a:xfrm>
            <a:prstGeom prst="rect">
              <a:avLst/>
            </a:prstGeom>
          </p:spPr>
        </p:pic>
      </p:grpSp>
      <p:cxnSp>
        <p:nvCxnSpPr>
          <p:cNvPr id="6" name="直接连接符 5"/>
          <p:cNvCxnSpPr/>
          <p:nvPr/>
        </p:nvCxnSpPr>
        <p:spPr>
          <a:xfrm>
            <a:off x="0" y="461963"/>
            <a:ext cx="2538000" cy="0"/>
          </a:xfrm>
          <a:prstGeom prst="line">
            <a:avLst/>
          </a:prstGeom>
          <a:ln w="22225" cmpd="sng">
            <a:solidFill>
              <a:srgbClr val="0029B5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6603683" y="4738688"/>
            <a:ext cx="2538000" cy="0"/>
          </a:xfrm>
          <a:prstGeom prst="line">
            <a:avLst/>
          </a:prstGeom>
          <a:ln w="22225" cmpd="sng">
            <a:solidFill>
              <a:srgbClr val="0029B5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 descr="挂件-效果图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6059" y="4809173"/>
            <a:ext cx="2575560" cy="234315"/>
          </a:xfrm>
          <a:prstGeom prst="rect">
            <a:avLst/>
          </a:prstGeom>
        </p:spPr>
      </p:pic>
      <p:sp>
        <p:nvSpPr>
          <p:cNvPr id="9" name="标题 8"/>
          <p:cNvSpPr>
            <a:spLocks noGrp="1"/>
          </p:cNvSpPr>
          <p:nvPr>
            <p:ph type="ctrTitle"/>
          </p:nvPr>
        </p:nvSpPr>
        <p:spPr>
          <a:xfrm>
            <a:off x="694690" y="1604645"/>
            <a:ext cx="7754620" cy="1224280"/>
          </a:xfrm>
        </p:spPr>
        <p:txBody>
          <a:bodyPr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3000" b="1" dirty="0">
                <a:solidFill>
                  <a:srgbClr val="0029B5"/>
                </a:solidFill>
                <a:latin typeface="Microsoft YaHei Bold" panose="020B0503020204020204" charset="-122"/>
                <a:ea typeface="Microsoft YaHei Bold" panose="020B0503020204020204" charset="-122"/>
                <a:sym typeface="+mn-ea"/>
              </a:rPr>
              <a:t>Part 3 </a:t>
            </a:r>
            <a:r>
              <a:rPr lang="zh-CN" altLang="en-US" sz="3000" b="1" dirty="0">
                <a:solidFill>
                  <a:srgbClr val="0029B5"/>
                </a:solidFill>
                <a:latin typeface="Microsoft YaHei Bold" panose="020B0503020204020204" charset="-122"/>
                <a:ea typeface="Microsoft YaHei Bold" panose="020B0503020204020204" charset="-122"/>
                <a:sym typeface="+mn-ea"/>
              </a:rPr>
              <a:t>开发难点及解决措施</a:t>
            </a:r>
            <a:endParaRPr lang="zh-CN" altLang="en-US" sz="3000" b="1" dirty="0">
              <a:solidFill>
                <a:srgbClr val="0029B5"/>
              </a:solidFill>
              <a:latin typeface="Microsoft YaHei Bold" panose="020B0503020204020204" charset="-122"/>
              <a:ea typeface="Microsoft YaHei Bold" panose="020B0503020204020204" charset="-122"/>
              <a:cs typeface="Microsoft YaHei Bold" panose="020B0503020204020204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/>
          <p:cNvSpPr/>
          <p:nvPr/>
        </p:nvSpPr>
        <p:spPr>
          <a:xfrm>
            <a:off x="4373534" y="2653369"/>
            <a:ext cx="4554760" cy="205516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解析并部署</a:t>
            </a:r>
            <a:r>
              <a:rPr lang="en-US" altLang="zh-CN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csv</a:t>
            </a:r>
            <a:r>
              <a: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operator</a:t>
            </a:r>
            <a:r>
              <a: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依赖的</a:t>
            </a:r>
            <a:r>
              <a:rPr lang="en-US" altLang="zh-CN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crd</a:t>
            </a:r>
            <a:r>
              <a: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资源，并可基于集群内部的</a:t>
            </a:r>
            <a:r>
              <a:rPr lang="en-US" altLang="zh-CN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BluePrint</a:t>
            </a:r>
            <a:r>
              <a: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实现版本管理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66675" y="177165"/>
            <a:ext cx="2374106" cy="188595"/>
            <a:chOff x="420" y="432"/>
            <a:chExt cx="4985" cy="396"/>
          </a:xfrm>
        </p:grpSpPr>
        <p:pic>
          <p:nvPicPr>
            <p:cNvPr id="3" name="图片 2" descr="tittle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0" y="432"/>
              <a:ext cx="2405" cy="397"/>
            </a:xfrm>
            <a:prstGeom prst="rect">
              <a:avLst/>
            </a:prstGeom>
          </p:spPr>
        </p:pic>
        <p:pic>
          <p:nvPicPr>
            <p:cNvPr id="4" name="图片 3" descr="tittle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65" y="460"/>
              <a:ext cx="2441" cy="340"/>
            </a:xfrm>
            <a:prstGeom prst="rect">
              <a:avLst/>
            </a:prstGeom>
          </p:spPr>
        </p:pic>
      </p:grpSp>
      <p:cxnSp>
        <p:nvCxnSpPr>
          <p:cNvPr id="6" name="直接连接符 5"/>
          <p:cNvCxnSpPr/>
          <p:nvPr/>
        </p:nvCxnSpPr>
        <p:spPr>
          <a:xfrm>
            <a:off x="0" y="461963"/>
            <a:ext cx="2538000" cy="0"/>
          </a:xfrm>
          <a:prstGeom prst="line">
            <a:avLst/>
          </a:prstGeom>
          <a:ln w="22225" cmpd="sng">
            <a:solidFill>
              <a:srgbClr val="0029B5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6603683" y="4738688"/>
            <a:ext cx="2538000" cy="0"/>
          </a:xfrm>
          <a:prstGeom prst="line">
            <a:avLst/>
          </a:prstGeom>
          <a:ln w="22225" cmpd="sng">
            <a:solidFill>
              <a:srgbClr val="0029B5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 descr="挂件-效果图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6059" y="4809173"/>
            <a:ext cx="2575560" cy="234315"/>
          </a:xfrm>
          <a:prstGeom prst="rect">
            <a:avLst/>
          </a:prstGeom>
        </p:spPr>
      </p:pic>
      <p:sp>
        <p:nvSpPr>
          <p:cNvPr id="11" name="标题 8">
            <a:extLst>
              <a:ext uri="{FF2B5EF4-FFF2-40B4-BE49-F238E27FC236}">
                <a16:creationId xmlns:a16="http://schemas.microsoft.com/office/drawing/2014/main" xmlns="" id="{8DF73B70-2B19-4158-9A95-CD4E8A953BC2}"/>
              </a:ext>
            </a:extLst>
          </p:cNvPr>
          <p:cNvSpPr txBox="1">
            <a:spLocks/>
          </p:cNvSpPr>
          <p:nvPr/>
        </p:nvSpPr>
        <p:spPr>
          <a:xfrm>
            <a:off x="-344060" y="675315"/>
            <a:ext cx="6261145" cy="29528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lnSpc>
                <a:spcPct val="150000"/>
              </a:lnSpc>
              <a:buClrTx/>
              <a:buFont typeface="Wingdings" panose="05000000000000000000" pitchFamily="2" charset="2"/>
              <a:buChar char="p"/>
            </a:pPr>
            <a:r>
              <a:rPr lang="zh-CN" altLang="en-US" sz="2000" b="1" dirty="0" smtClean="0">
                <a:solidFill>
                  <a:srgbClr val="0029B5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对接</a:t>
            </a:r>
            <a:r>
              <a:rPr lang="en-US" altLang="zh-CN" sz="2000" b="1" dirty="0" err="1" smtClean="0">
                <a:solidFill>
                  <a:srgbClr val="0029B5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Operatorhub</a:t>
            </a:r>
            <a:r>
              <a:rPr lang="en-US" altLang="zh-CN" sz="2000" b="1" dirty="0">
                <a:solidFill>
                  <a:srgbClr val="0029B5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/</a:t>
            </a:r>
            <a:r>
              <a:rPr lang="zh-CN" altLang="en-US" sz="2000" b="1" dirty="0" smtClean="0">
                <a:solidFill>
                  <a:srgbClr val="0029B5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获取</a:t>
            </a:r>
            <a:r>
              <a:rPr lang="en-US" altLang="zh-CN" sz="2000" b="1" dirty="0" smtClean="0">
                <a:solidFill>
                  <a:srgbClr val="0029B5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Operator</a:t>
            </a:r>
            <a:r>
              <a:rPr lang="zh-CN" altLang="en-US" sz="2000" b="1" dirty="0" smtClean="0">
                <a:solidFill>
                  <a:srgbClr val="0029B5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所需资源</a:t>
            </a:r>
            <a:endParaRPr lang="zh-CN" altLang="en-US" sz="2000" b="1" dirty="0">
              <a:solidFill>
                <a:srgbClr val="0029B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277925" y="2653369"/>
            <a:ext cx="3650451" cy="205516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解析并部署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csv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operator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依赖的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crd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资源，并可基于集群内部的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BluePrint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实现版本管理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4362450" y="2666732"/>
            <a:ext cx="1776886" cy="4385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25000"/>
              </a:lnSpc>
              <a:spcBef>
                <a:spcPts val="600"/>
              </a:spcBef>
              <a:buFont typeface="Wingdings" panose="05000000000000000000" pitchFamily="2" charset="2"/>
              <a:buChar char="p"/>
            </a:pPr>
            <a:r>
              <a:rPr lang="zh-CN" altLang="en-US" sz="1800" b="1" dirty="0" smtClean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解决思路</a:t>
            </a:r>
            <a:endParaRPr lang="en-US" altLang="zh-CN" sz="18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285750" y="2653368"/>
            <a:ext cx="1396536" cy="4067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25000"/>
              </a:lnSpc>
              <a:spcBef>
                <a:spcPts val="600"/>
              </a:spcBef>
              <a:buFont typeface="Wingdings" panose="05000000000000000000" pitchFamily="2" charset="2"/>
              <a:buChar char="p"/>
            </a:pPr>
            <a:r>
              <a:rPr lang="zh-CN" altLang="en-US" sz="1800" b="1" dirty="0" smtClean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开发难点</a:t>
            </a:r>
            <a:endParaRPr lang="en-US" altLang="zh-CN" sz="18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274863" y="3000378"/>
            <a:ext cx="3503387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ClrTx/>
              <a:buFont typeface="Wingdings" panose="05000000000000000000" pitchFamily="2" charset="2"/>
              <a:buChar char="Ø"/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Operatorhub.io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的相关数据来源于</a:t>
            </a:r>
            <a:r>
              <a:rPr lang="en-US" altLang="zh-CN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Community-Operators</a:t>
            </a:r>
          </a:p>
          <a:p>
            <a:pPr marL="285750" indent="-285750">
              <a:lnSpc>
                <a:spcPct val="150000"/>
              </a:lnSpc>
              <a:buClrTx/>
              <a:buFont typeface="Wingdings" panose="05000000000000000000" pitchFamily="2" charset="2"/>
              <a:buChar char="Ø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提供的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API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接口以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Catalog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目录的形式返回数据</a:t>
            </a:r>
            <a:endParaRPr lang="zh-CN" altLang="en-US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ClrTx/>
              <a:buFont typeface="Wingdings" panose="05000000000000000000" pitchFamily="2" charset="2"/>
              <a:buChar char="Ø"/>
            </a:pPr>
            <a:r>
              <a:rPr lang="zh-CN" altLang="en-US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难以获取</a:t>
            </a:r>
            <a:r>
              <a:rPr lang="en-US" altLang="zh-CN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Operator</a:t>
            </a:r>
            <a:r>
              <a:rPr lang="zh-CN" altLang="en-US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所</a:t>
            </a:r>
            <a:r>
              <a:rPr lang="zh-CN" altLang="en-US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</a:t>
            </a:r>
            <a:r>
              <a:rPr lang="en-US" altLang="zh-CN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CSV/CRD</a:t>
            </a:r>
            <a:r>
              <a:rPr lang="zh-CN" altLang="en-US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资源</a:t>
            </a:r>
            <a:r>
              <a:rPr lang="zh-CN" altLang="en-US" dirty="0" smtClean="0"/>
              <a:t>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4373534" y="3195628"/>
            <a:ext cx="455476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ClrTx/>
              <a:buFont typeface="Wingdings" panose="05000000000000000000" pitchFamily="2" charset="2"/>
              <a:buChar char="Ø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从</a:t>
            </a:r>
            <a:r>
              <a:rPr lang="en-US" altLang="zh-CN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Operatorhub.io/</a:t>
            </a:r>
            <a:r>
              <a:rPr lang="en-US" altLang="zh-CN" dirty="0" err="1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api</a:t>
            </a:r>
            <a:r>
              <a:rPr lang="en-US" altLang="zh-CN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/operator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接口中获取指定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Operator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channel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，可以用于</a:t>
            </a:r>
            <a:r>
              <a:rPr lang="zh-CN" altLang="en-US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完成</a:t>
            </a:r>
            <a:r>
              <a:rPr lang="en-US" altLang="zh-CN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Operator</a:t>
            </a:r>
            <a:r>
              <a:rPr lang="zh-CN" altLang="en-US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校验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ClrTx/>
              <a:buFont typeface="Wingdings" panose="05000000000000000000" pitchFamily="2" charset="2"/>
              <a:buChar char="Ø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基于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Gin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框架搭建</a:t>
            </a:r>
            <a:r>
              <a:rPr lang="en-US" altLang="zh-CN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Operator</a:t>
            </a:r>
            <a:r>
              <a:rPr lang="zh-CN" altLang="en-US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文件服务器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Operator-manager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完成校验后可以下载所需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Operator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资源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右箭头 29">
            <a:extLst>
              <a:ext uri="{FF2B5EF4-FFF2-40B4-BE49-F238E27FC236}">
                <a16:creationId xmlns="" xmlns:a16="http://schemas.microsoft.com/office/drawing/2014/main" id="{6BC1C3ED-1ED3-4821-9BF4-F5F1E8EDB02A}"/>
              </a:ext>
            </a:extLst>
          </p:cNvPr>
          <p:cNvSpPr/>
          <p:nvPr/>
        </p:nvSpPr>
        <p:spPr>
          <a:xfrm>
            <a:off x="3848392" y="3249560"/>
            <a:ext cx="568643" cy="1110439"/>
          </a:xfrm>
          <a:prstGeom prst="rightArrow">
            <a:avLst>
              <a:gd name="adj1" fmla="val 40944"/>
              <a:gd name="adj2" fmla="val 33433"/>
            </a:avLst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vert270" wrap="square">
            <a:spAutoFit/>
          </a:bodyPr>
          <a:lstStyle/>
          <a:p>
            <a:pPr algn="ctr">
              <a:defRPr/>
            </a:pPr>
            <a:endParaRPr lang="zh-CN" altLang="en-US" sz="2000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1081" y="960379"/>
            <a:ext cx="7268369" cy="1662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46293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66675" y="177165"/>
            <a:ext cx="2374106" cy="188595"/>
            <a:chOff x="420" y="432"/>
            <a:chExt cx="4985" cy="396"/>
          </a:xfrm>
        </p:grpSpPr>
        <p:pic>
          <p:nvPicPr>
            <p:cNvPr id="3" name="图片 2" descr="tittle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0" y="432"/>
              <a:ext cx="2405" cy="397"/>
            </a:xfrm>
            <a:prstGeom prst="rect">
              <a:avLst/>
            </a:prstGeom>
          </p:spPr>
        </p:pic>
        <p:pic>
          <p:nvPicPr>
            <p:cNvPr id="4" name="图片 3" descr="tittle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65" y="460"/>
              <a:ext cx="2441" cy="340"/>
            </a:xfrm>
            <a:prstGeom prst="rect">
              <a:avLst/>
            </a:prstGeom>
          </p:spPr>
        </p:pic>
      </p:grpSp>
      <p:cxnSp>
        <p:nvCxnSpPr>
          <p:cNvPr id="6" name="直接连接符 5"/>
          <p:cNvCxnSpPr/>
          <p:nvPr/>
        </p:nvCxnSpPr>
        <p:spPr>
          <a:xfrm>
            <a:off x="0" y="461963"/>
            <a:ext cx="2538000" cy="0"/>
          </a:xfrm>
          <a:prstGeom prst="line">
            <a:avLst/>
          </a:prstGeom>
          <a:ln w="22225" cmpd="sng">
            <a:solidFill>
              <a:srgbClr val="0029B5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6603683" y="4738688"/>
            <a:ext cx="2538000" cy="0"/>
          </a:xfrm>
          <a:prstGeom prst="line">
            <a:avLst/>
          </a:prstGeom>
          <a:ln w="22225" cmpd="sng">
            <a:solidFill>
              <a:srgbClr val="0029B5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 descr="挂件-效果图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6059" y="4809173"/>
            <a:ext cx="2575560" cy="23431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06772" y="1365250"/>
            <a:ext cx="3884572" cy="2952749"/>
          </a:xfrm>
          <a:prstGeom prst="rect">
            <a:avLst/>
          </a:prstGeom>
        </p:spPr>
      </p:pic>
      <p:sp>
        <p:nvSpPr>
          <p:cNvPr id="16" name="标题 8">
            <a:extLst>
              <a:ext uri="{FF2B5EF4-FFF2-40B4-BE49-F238E27FC236}">
                <a16:creationId xmlns:a16="http://schemas.microsoft.com/office/drawing/2014/main" xmlns="" id="{8DF73B70-2B19-4158-9A95-CD4E8A953BC2}"/>
              </a:ext>
            </a:extLst>
          </p:cNvPr>
          <p:cNvSpPr txBox="1">
            <a:spLocks/>
          </p:cNvSpPr>
          <p:nvPr/>
        </p:nvSpPr>
        <p:spPr>
          <a:xfrm>
            <a:off x="-714300" y="475774"/>
            <a:ext cx="5279949" cy="53679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lnSpc>
                <a:spcPct val="150000"/>
              </a:lnSpc>
              <a:buClrTx/>
              <a:buFont typeface="Wingdings" panose="05000000000000000000" pitchFamily="2" charset="2"/>
              <a:buChar char="p"/>
            </a:pPr>
            <a:r>
              <a:rPr lang="en-US" altLang="zh-CN" sz="2000" b="1" dirty="0" smtClean="0">
                <a:solidFill>
                  <a:srgbClr val="0029B5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Operator</a:t>
            </a:r>
            <a:r>
              <a:rPr lang="zh-CN" altLang="en-US" sz="2000" b="1" dirty="0" smtClean="0">
                <a:solidFill>
                  <a:srgbClr val="0029B5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部署后无法正常运行</a:t>
            </a:r>
            <a:endParaRPr lang="zh-CN" altLang="en-US" sz="2000" b="1" dirty="0">
              <a:solidFill>
                <a:srgbClr val="0029B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icrosoft YaHei Bold" panose="020B050302020402020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246812" y="2556817"/>
            <a:ext cx="4608939" cy="216070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解析并部署</a:t>
            </a:r>
            <a:r>
              <a:rPr lang="en-US" altLang="zh-CN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csv</a:t>
            </a:r>
            <a:r>
              <a: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operator</a:t>
            </a:r>
            <a:r>
              <a: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依赖的</a:t>
            </a:r>
            <a:r>
              <a:rPr lang="en-US" altLang="zh-CN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crd</a:t>
            </a:r>
            <a:r>
              <a: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资源，并可基于集群内部的</a:t>
            </a:r>
            <a:r>
              <a:rPr lang="en-US" altLang="zh-CN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BluePrint</a:t>
            </a:r>
            <a:r>
              <a: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实现版本管理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258223" y="1052443"/>
            <a:ext cx="4605877" cy="127800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解析并部署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csv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operator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依赖的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crd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资源，并可基于集群内部的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BluePrint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实现版本管理</a:t>
            </a:r>
          </a:p>
        </p:txBody>
      </p:sp>
      <p:sp>
        <p:nvSpPr>
          <p:cNvPr id="19" name="矩形 18"/>
          <p:cNvSpPr/>
          <p:nvPr/>
        </p:nvSpPr>
        <p:spPr>
          <a:xfrm>
            <a:off x="266048" y="2632078"/>
            <a:ext cx="1776886" cy="4385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25000"/>
              </a:lnSpc>
              <a:spcBef>
                <a:spcPts val="600"/>
              </a:spcBef>
              <a:buFont typeface="Wingdings" panose="05000000000000000000" pitchFamily="2" charset="2"/>
              <a:buChar char="p"/>
            </a:pPr>
            <a:r>
              <a:rPr lang="zh-CN" altLang="en-US" sz="1800" b="1" dirty="0" smtClean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解决思路</a:t>
            </a:r>
            <a:endParaRPr lang="en-US" altLang="zh-CN" sz="18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266048" y="1052443"/>
            <a:ext cx="1396536" cy="4067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25000"/>
              </a:lnSpc>
              <a:spcBef>
                <a:spcPts val="600"/>
              </a:spcBef>
              <a:buFont typeface="Wingdings" panose="05000000000000000000" pitchFamily="2" charset="2"/>
              <a:buChar char="p"/>
            </a:pPr>
            <a:r>
              <a:rPr lang="zh-CN" altLang="en-US" sz="1800" b="1" dirty="0" smtClean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开发难点</a:t>
            </a:r>
            <a:endParaRPr lang="en-US" altLang="zh-CN" sz="18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255161" y="1469247"/>
            <a:ext cx="455476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ClrTx/>
              <a:buFont typeface="Wingdings" panose="05000000000000000000" pitchFamily="2" charset="2"/>
              <a:buChar char="Ø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复赛时部署的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Operator Pod</a:t>
            </a:r>
            <a:r>
              <a:rPr lang="zh-CN" altLang="en-US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所需权限不足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，无法管理集群内部资源，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Deployment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部署后无法正常运行。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229760" y="3009363"/>
            <a:ext cx="4634339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ClrTx/>
              <a:buFont typeface="Wingdings" panose="05000000000000000000" pitchFamily="2" charset="2"/>
              <a:buChar char="Ø"/>
            </a:pPr>
            <a:r>
              <a:rPr lang="en-US" altLang="zh-CN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Clusterserviceversion_controller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为被管理的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Operator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创建</a:t>
            </a:r>
            <a:r>
              <a:rPr lang="en-US" altLang="zh-CN" dirty="0" err="1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ServiceAccount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ClrTx/>
              <a:buFont typeface="Wingdings" panose="05000000000000000000" pitchFamily="2" charset="2"/>
              <a:buChar char="Ø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依据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CSV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中的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Permissions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信息，创建面向指定资源的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RBAC Roles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Cluster Roles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，并与对应的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Service Account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绑定。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右箭头 29">
            <a:extLst>
              <a:ext uri="{FF2B5EF4-FFF2-40B4-BE49-F238E27FC236}">
                <a16:creationId xmlns="" xmlns:a16="http://schemas.microsoft.com/office/drawing/2014/main" id="{6BC1C3ED-1ED3-4821-9BF4-F5F1E8EDB02A}"/>
              </a:ext>
            </a:extLst>
          </p:cNvPr>
          <p:cNvSpPr/>
          <p:nvPr/>
        </p:nvSpPr>
        <p:spPr>
          <a:xfrm rot="5400000">
            <a:off x="2248220" y="1983092"/>
            <a:ext cx="568643" cy="1110439"/>
          </a:xfrm>
          <a:prstGeom prst="rightArrow">
            <a:avLst>
              <a:gd name="adj1" fmla="val 40944"/>
              <a:gd name="adj2" fmla="val 33433"/>
            </a:avLst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vert270" wrap="square">
            <a:spAutoFit/>
          </a:bodyPr>
          <a:lstStyle/>
          <a:p>
            <a:pPr algn="ctr">
              <a:defRPr/>
            </a:pPr>
            <a:endParaRPr lang="zh-CN" altLang="en-US" sz="2000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966790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66675" y="177165"/>
            <a:ext cx="2374106" cy="188595"/>
            <a:chOff x="420" y="432"/>
            <a:chExt cx="4985" cy="396"/>
          </a:xfrm>
        </p:grpSpPr>
        <p:pic>
          <p:nvPicPr>
            <p:cNvPr id="3" name="图片 2" descr="tittle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0" y="432"/>
              <a:ext cx="2405" cy="397"/>
            </a:xfrm>
            <a:prstGeom prst="rect">
              <a:avLst/>
            </a:prstGeom>
          </p:spPr>
        </p:pic>
        <p:pic>
          <p:nvPicPr>
            <p:cNvPr id="4" name="图片 3" descr="tittle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65" y="460"/>
              <a:ext cx="2441" cy="340"/>
            </a:xfrm>
            <a:prstGeom prst="rect">
              <a:avLst/>
            </a:prstGeom>
          </p:spPr>
        </p:pic>
      </p:grpSp>
      <p:cxnSp>
        <p:nvCxnSpPr>
          <p:cNvPr id="6" name="直接连接符 5"/>
          <p:cNvCxnSpPr/>
          <p:nvPr/>
        </p:nvCxnSpPr>
        <p:spPr>
          <a:xfrm>
            <a:off x="0" y="461963"/>
            <a:ext cx="2538000" cy="0"/>
          </a:xfrm>
          <a:prstGeom prst="line">
            <a:avLst/>
          </a:prstGeom>
          <a:ln w="22225" cmpd="sng">
            <a:solidFill>
              <a:srgbClr val="0029B5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6603683" y="4738688"/>
            <a:ext cx="2538000" cy="0"/>
          </a:xfrm>
          <a:prstGeom prst="line">
            <a:avLst/>
          </a:prstGeom>
          <a:ln w="22225" cmpd="sng">
            <a:solidFill>
              <a:srgbClr val="0029B5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 descr="挂件-效果图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6059" y="4809173"/>
            <a:ext cx="2575560" cy="234315"/>
          </a:xfrm>
          <a:prstGeom prst="rect">
            <a:avLst/>
          </a:prstGeom>
        </p:spPr>
      </p:pic>
      <p:sp>
        <p:nvSpPr>
          <p:cNvPr id="9" name="标题 8"/>
          <p:cNvSpPr>
            <a:spLocks noGrp="1"/>
          </p:cNvSpPr>
          <p:nvPr>
            <p:ph type="ctrTitle"/>
          </p:nvPr>
        </p:nvSpPr>
        <p:spPr>
          <a:xfrm>
            <a:off x="694690" y="1604645"/>
            <a:ext cx="7754620" cy="1224280"/>
          </a:xfrm>
        </p:spPr>
        <p:txBody>
          <a:bodyPr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3000" b="1" dirty="0">
                <a:solidFill>
                  <a:srgbClr val="0029B5"/>
                </a:solidFill>
                <a:latin typeface="Microsoft YaHei Bold" panose="020B0503020204020204" charset="-122"/>
                <a:ea typeface="Microsoft YaHei Bold" panose="020B0503020204020204" charset="-122"/>
                <a:sym typeface="+mn-ea"/>
              </a:rPr>
              <a:t>Part 4 </a:t>
            </a:r>
            <a:r>
              <a:rPr lang="zh-CN" altLang="en-US" sz="3000" b="1" dirty="0">
                <a:solidFill>
                  <a:srgbClr val="0029B5"/>
                </a:solidFill>
                <a:latin typeface="Microsoft YaHei Bold" panose="020B0503020204020204" charset="-122"/>
                <a:ea typeface="Microsoft YaHei Bold" panose="020B0503020204020204" charset="-122"/>
                <a:sym typeface="+mn-ea"/>
              </a:rPr>
              <a:t>参赛体会</a:t>
            </a:r>
            <a:endParaRPr lang="zh-CN" altLang="en-US" sz="3000" b="1" dirty="0">
              <a:solidFill>
                <a:srgbClr val="0029B5"/>
              </a:solidFill>
              <a:latin typeface="Microsoft YaHei Bold" panose="020B0503020204020204" charset="-122"/>
              <a:ea typeface="Microsoft YaHei Bold" panose="020B0503020204020204" charset="-122"/>
              <a:cs typeface="Microsoft YaHei Bold" panose="020B0503020204020204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66675" y="177165"/>
            <a:ext cx="2374106" cy="188595"/>
            <a:chOff x="420" y="432"/>
            <a:chExt cx="4985" cy="396"/>
          </a:xfrm>
        </p:grpSpPr>
        <p:pic>
          <p:nvPicPr>
            <p:cNvPr id="3" name="图片 2" descr="tittle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0" y="432"/>
              <a:ext cx="2405" cy="397"/>
            </a:xfrm>
            <a:prstGeom prst="rect">
              <a:avLst/>
            </a:prstGeom>
          </p:spPr>
        </p:pic>
        <p:pic>
          <p:nvPicPr>
            <p:cNvPr id="4" name="图片 3" descr="tittle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65" y="460"/>
              <a:ext cx="2441" cy="340"/>
            </a:xfrm>
            <a:prstGeom prst="rect">
              <a:avLst/>
            </a:prstGeom>
          </p:spPr>
        </p:pic>
      </p:grpSp>
      <p:cxnSp>
        <p:nvCxnSpPr>
          <p:cNvPr id="6" name="直接连接符 5"/>
          <p:cNvCxnSpPr/>
          <p:nvPr/>
        </p:nvCxnSpPr>
        <p:spPr>
          <a:xfrm>
            <a:off x="0" y="461963"/>
            <a:ext cx="2538000" cy="0"/>
          </a:xfrm>
          <a:prstGeom prst="line">
            <a:avLst/>
          </a:prstGeom>
          <a:ln w="22225" cmpd="sng">
            <a:solidFill>
              <a:srgbClr val="0029B5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6603683" y="4738688"/>
            <a:ext cx="2538000" cy="0"/>
          </a:xfrm>
          <a:prstGeom prst="line">
            <a:avLst/>
          </a:prstGeom>
          <a:ln w="22225" cmpd="sng">
            <a:solidFill>
              <a:srgbClr val="0029B5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 descr="挂件-效果图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6059" y="4809173"/>
            <a:ext cx="2575560" cy="234315"/>
          </a:xfrm>
          <a:prstGeom prst="rect">
            <a:avLst/>
          </a:prstGeom>
        </p:spPr>
      </p:pic>
      <p:sp>
        <p:nvSpPr>
          <p:cNvPr id="9" name="标题 8"/>
          <p:cNvSpPr>
            <a:spLocks noGrp="1"/>
          </p:cNvSpPr>
          <p:nvPr>
            <p:ph type="ctrTitle"/>
          </p:nvPr>
        </p:nvSpPr>
        <p:spPr>
          <a:xfrm>
            <a:off x="694690" y="1604645"/>
            <a:ext cx="7754620" cy="1224280"/>
          </a:xfrm>
        </p:spPr>
        <p:txBody>
          <a:bodyPr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 Bold" panose="020B0503020204020204" charset="-122"/>
              </a:rPr>
              <a:t># </a:t>
            </a:r>
            <a:r>
              <a:rPr lang="zh-CN" altLang="en-US" sz="1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 Bold" panose="020B0503020204020204" charset="-122"/>
              </a:rPr>
              <a:t>赛题 </a:t>
            </a:r>
            <a:r>
              <a:rPr lang="en-US" altLang="zh-CN" sz="18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 Bold" panose="020B0503020204020204" charset="-122"/>
              </a:rPr>
              <a:t>57#</a:t>
            </a:r>
            <a:r>
              <a:rPr lang="en-US" altLang="zh-CN" sz="3000" b="1" dirty="0">
                <a:solidFill>
                  <a:srgbClr val="0029B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 Bold" panose="020B0503020204020204" charset="-122"/>
              </a:rPr>
              <a:t/>
            </a:r>
            <a:br>
              <a:rPr lang="en-US" altLang="zh-CN" sz="3000" b="1" dirty="0">
                <a:solidFill>
                  <a:srgbClr val="0029B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 Bold" panose="020B0503020204020204" charset="-122"/>
              </a:rPr>
            </a:br>
            <a:r>
              <a:rPr lang="zh-CN" altLang="en-US" sz="3000" b="1" dirty="0" smtClean="0">
                <a:solidFill>
                  <a:srgbClr val="0029B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 Bold" panose="020B0503020204020204" charset="-122"/>
              </a:rPr>
              <a:t>设计并实现一个</a:t>
            </a:r>
            <a:r>
              <a:rPr lang="en-US" altLang="zh-CN" sz="3000" b="1" dirty="0">
                <a:solidFill>
                  <a:srgbClr val="0029B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 Bold" panose="020B0503020204020204" charset="-122"/>
              </a:rPr>
              <a:t>O</a:t>
            </a:r>
            <a:r>
              <a:rPr lang="en-US" altLang="zh-CN" sz="3000" b="1" dirty="0" smtClean="0">
                <a:solidFill>
                  <a:srgbClr val="0029B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 Bold" panose="020B0503020204020204" charset="-122"/>
              </a:rPr>
              <a:t>perator</a:t>
            </a:r>
            <a:r>
              <a:rPr lang="zh-CN" altLang="en-US" sz="3000" b="1" dirty="0" smtClean="0">
                <a:solidFill>
                  <a:srgbClr val="0029B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 Bold" panose="020B0503020204020204" charset="-122"/>
              </a:rPr>
              <a:t>管理框架</a:t>
            </a:r>
            <a:endParaRPr lang="zh-CN" altLang="en-US" sz="3000" b="1" dirty="0">
              <a:solidFill>
                <a:srgbClr val="0029B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icrosoft YaHei Bold" panose="020B050302020402020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2657475" y="2949575"/>
            <a:ext cx="382905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出题导师：蔡灏</a:t>
            </a:r>
            <a:r>
              <a:rPr lang="zh-CN" altLang="en-US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旻</a:t>
            </a:r>
            <a:endParaRPr lang="zh-CN" altLang="en-US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657475" y="3379470"/>
            <a:ext cx="3829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rgbClr val="0224B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答辩团队</a:t>
            </a:r>
            <a:r>
              <a:rPr lang="zh-CN" altLang="en-US" b="1" dirty="0" smtClean="0">
                <a:solidFill>
                  <a:srgbClr val="0224B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b="1" dirty="0" smtClean="0">
                <a:solidFill>
                  <a:srgbClr val="0224B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BUPT_Gophers+1924513571</a:t>
            </a:r>
            <a:endParaRPr lang="zh-CN" altLang="en-US" b="1" dirty="0">
              <a:solidFill>
                <a:srgbClr val="0224B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矩形 66"/>
          <p:cNvSpPr/>
          <p:nvPr/>
        </p:nvSpPr>
        <p:spPr>
          <a:xfrm>
            <a:off x="202548" y="1814290"/>
            <a:ext cx="8631777" cy="288356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解析并部署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csv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operator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依赖的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crd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资源，并可基于集群内部的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BluePrint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实现版本管理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6675" y="177165"/>
            <a:ext cx="2374106" cy="188595"/>
            <a:chOff x="420" y="432"/>
            <a:chExt cx="4985" cy="396"/>
          </a:xfrm>
        </p:grpSpPr>
        <p:pic>
          <p:nvPicPr>
            <p:cNvPr id="3" name="图片 2" descr="tittle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0" y="432"/>
              <a:ext cx="2405" cy="397"/>
            </a:xfrm>
            <a:prstGeom prst="rect">
              <a:avLst/>
            </a:prstGeom>
          </p:spPr>
        </p:pic>
        <p:pic>
          <p:nvPicPr>
            <p:cNvPr id="4" name="图片 3" descr="tittle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65" y="460"/>
              <a:ext cx="2441" cy="340"/>
            </a:xfrm>
            <a:prstGeom prst="rect">
              <a:avLst/>
            </a:prstGeom>
          </p:spPr>
        </p:pic>
      </p:grpSp>
      <p:cxnSp>
        <p:nvCxnSpPr>
          <p:cNvPr id="6" name="直接连接符 5"/>
          <p:cNvCxnSpPr/>
          <p:nvPr/>
        </p:nvCxnSpPr>
        <p:spPr>
          <a:xfrm>
            <a:off x="0" y="461963"/>
            <a:ext cx="2538000" cy="0"/>
          </a:xfrm>
          <a:prstGeom prst="line">
            <a:avLst/>
          </a:prstGeom>
          <a:ln w="22225" cmpd="sng">
            <a:solidFill>
              <a:srgbClr val="0029B5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6603683" y="4738688"/>
            <a:ext cx="2538000" cy="0"/>
          </a:xfrm>
          <a:prstGeom prst="line">
            <a:avLst/>
          </a:prstGeom>
          <a:ln w="22225" cmpd="sng">
            <a:solidFill>
              <a:srgbClr val="0029B5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 descr="挂件-效果图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6059" y="4809173"/>
            <a:ext cx="2575560" cy="234315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194723" y="601593"/>
            <a:ext cx="8631777" cy="117137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解析并部署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csv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operator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依赖的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crd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资源，并可基于集群内部的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BluePrint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实现版本管理</a:t>
            </a:r>
          </a:p>
        </p:txBody>
      </p:sp>
      <p:sp>
        <p:nvSpPr>
          <p:cNvPr id="13" name="矩形 12"/>
          <p:cNvSpPr/>
          <p:nvPr/>
        </p:nvSpPr>
        <p:spPr>
          <a:xfrm>
            <a:off x="202548" y="601593"/>
            <a:ext cx="1396536" cy="4067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25000"/>
              </a:lnSpc>
              <a:spcBef>
                <a:spcPts val="600"/>
              </a:spcBef>
              <a:buFont typeface="Wingdings" panose="05000000000000000000" pitchFamily="2" charset="2"/>
              <a:buChar char="p"/>
            </a:pPr>
            <a:r>
              <a:rPr lang="zh-CN" altLang="en-US" sz="1800" b="1" dirty="0" smtClean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架构设计</a:t>
            </a:r>
            <a:endParaRPr lang="en-US" altLang="zh-CN" sz="18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91661" y="967597"/>
            <a:ext cx="900313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ClrTx/>
              <a:buFont typeface="Wingdings" panose="05000000000000000000" pitchFamily="2" charset="2"/>
              <a:buChar char="Ø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本小组在比赛前期投入大量的时间，</a:t>
            </a:r>
            <a:r>
              <a:rPr lang="zh-CN" altLang="en-US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深入调研</a:t>
            </a:r>
            <a:r>
              <a:rPr lang="en-US" altLang="zh-CN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Operator</a:t>
            </a:r>
            <a:r>
              <a:rPr lang="zh-CN" altLang="en-US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管理框架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，并完成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Operator manager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架构设计。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ClrTx/>
              <a:buFont typeface="Wingdings" panose="05000000000000000000" pitchFamily="2" charset="2"/>
              <a:buChar char="Ø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正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因为针对管理架构有了清晰的认识，后期在面向具体功能开发过程中，才可以轻车熟路，提高开发效率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561975" y="1824009"/>
            <a:ext cx="7629525" cy="2767359"/>
            <a:chOff x="66675" y="1728777"/>
            <a:chExt cx="8470691" cy="3248204"/>
          </a:xfrm>
        </p:grpSpPr>
        <p:sp>
          <p:nvSpPr>
            <p:cNvPr id="15" name="矩形 14">
              <a:extLst>
                <a:ext uri="{FF2B5EF4-FFF2-40B4-BE49-F238E27FC236}">
                  <a16:creationId xmlns="" xmlns:a16="http://schemas.microsoft.com/office/drawing/2014/main" id="{7D33CCBA-94D5-4500-B57D-80CD4F53066E}"/>
                </a:ext>
              </a:extLst>
            </p:cNvPr>
            <p:cNvSpPr/>
            <p:nvPr/>
          </p:nvSpPr>
          <p:spPr>
            <a:xfrm>
              <a:off x="825046" y="2352201"/>
              <a:ext cx="2221858" cy="2278745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00" dirty="0"/>
            </a:p>
          </p:txBody>
        </p:sp>
        <p:sp>
          <p:nvSpPr>
            <p:cNvPr id="16" name="矩形: 圆角 14">
              <a:extLst>
                <a:ext uri="{FF2B5EF4-FFF2-40B4-BE49-F238E27FC236}">
                  <a16:creationId xmlns="" xmlns:a16="http://schemas.microsoft.com/office/drawing/2014/main" id="{B37C419C-69D3-4F28-A319-B5623CE7D27A}"/>
                </a:ext>
              </a:extLst>
            </p:cNvPr>
            <p:cNvSpPr/>
            <p:nvPr/>
          </p:nvSpPr>
          <p:spPr>
            <a:xfrm>
              <a:off x="3293278" y="1728777"/>
              <a:ext cx="2360182" cy="547919"/>
            </a:xfrm>
            <a:prstGeom prst="roundRect">
              <a:avLst/>
            </a:prstGeom>
            <a:solidFill>
              <a:srgbClr val="4472C4"/>
            </a:solidFill>
            <a:ln w="1905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Operator Manager</a:t>
              </a:r>
              <a:endParaRPr lang="zh-CN" altLang="en-US" sz="1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文本框 16">
              <a:extLst>
                <a:ext uri="{FF2B5EF4-FFF2-40B4-BE49-F238E27FC236}">
                  <a16:creationId xmlns="" xmlns:a16="http://schemas.microsoft.com/office/drawing/2014/main" id="{8E3405F6-1EBE-4C23-A1AF-7AA4208212CF}"/>
                </a:ext>
              </a:extLst>
            </p:cNvPr>
            <p:cNvSpPr txBox="1"/>
            <p:nvPr/>
          </p:nvSpPr>
          <p:spPr>
            <a:xfrm>
              <a:off x="873901" y="4721055"/>
              <a:ext cx="1656682" cy="2559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9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Subscription Controller</a:t>
              </a:r>
              <a:endParaRPr lang="zh-CN" altLang="en-US" sz="9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文本框 17">
              <a:extLst>
                <a:ext uri="{FF2B5EF4-FFF2-40B4-BE49-F238E27FC236}">
                  <a16:creationId xmlns="" xmlns:a16="http://schemas.microsoft.com/office/drawing/2014/main" id="{EEE07C27-F9C6-44A3-ACD0-CE1A98BC30E0}"/>
                </a:ext>
              </a:extLst>
            </p:cNvPr>
            <p:cNvSpPr txBox="1"/>
            <p:nvPr/>
          </p:nvSpPr>
          <p:spPr>
            <a:xfrm>
              <a:off x="3262217" y="4721057"/>
              <a:ext cx="1448992" cy="2559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9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Blueprint Controller</a:t>
              </a:r>
              <a:endParaRPr lang="zh-CN" altLang="en-US" sz="9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文本框 18">
              <a:extLst>
                <a:ext uri="{FF2B5EF4-FFF2-40B4-BE49-F238E27FC236}">
                  <a16:creationId xmlns="" xmlns:a16="http://schemas.microsoft.com/office/drawing/2014/main" id="{CA3A6A52-EBB4-463B-8C95-E0786DB62952}"/>
                </a:ext>
              </a:extLst>
            </p:cNvPr>
            <p:cNvSpPr txBox="1"/>
            <p:nvPr/>
          </p:nvSpPr>
          <p:spPr>
            <a:xfrm>
              <a:off x="5653460" y="4692490"/>
              <a:ext cx="2652346" cy="2709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900" b="1" dirty="0" err="1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ClusterServiceVersion</a:t>
              </a:r>
              <a:r>
                <a:rPr lang="en-US" altLang="zh-CN" sz="9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Controller</a:t>
              </a:r>
              <a:endParaRPr lang="zh-CN" altLang="en-US" sz="9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矩形: 圆角 18">
              <a:extLst>
                <a:ext uri="{FF2B5EF4-FFF2-40B4-BE49-F238E27FC236}">
                  <a16:creationId xmlns="" xmlns:a16="http://schemas.microsoft.com/office/drawing/2014/main" id="{31EFD6DD-5078-48E7-A6AB-876812C64780}"/>
                </a:ext>
              </a:extLst>
            </p:cNvPr>
            <p:cNvSpPr/>
            <p:nvPr/>
          </p:nvSpPr>
          <p:spPr>
            <a:xfrm>
              <a:off x="66675" y="2802152"/>
              <a:ext cx="529771" cy="1259110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9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用户</a:t>
              </a:r>
            </a:p>
          </p:txBody>
        </p:sp>
        <p:sp>
          <p:nvSpPr>
            <p:cNvPr id="21" name="矩形 20">
              <a:extLst>
                <a:ext uri="{FF2B5EF4-FFF2-40B4-BE49-F238E27FC236}">
                  <a16:creationId xmlns="" xmlns:a16="http://schemas.microsoft.com/office/drawing/2014/main" id="{AE3A345C-BC7F-4E10-A0FF-3BF853C1668E}"/>
                </a:ext>
              </a:extLst>
            </p:cNvPr>
            <p:cNvSpPr/>
            <p:nvPr/>
          </p:nvSpPr>
          <p:spPr>
            <a:xfrm>
              <a:off x="3166389" y="2359462"/>
              <a:ext cx="2007842" cy="2278745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00"/>
            </a:p>
          </p:txBody>
        </p:sp>
        <p:sp>
          <p:nvSpPr>
            <p:cNvPr id="22" name="矩形 21">
              <a:extLst>
                <a:ext uri="{FF2B5EF4-FFF2-40B4-BE49-F238E27FC236}">
                  <a16:creationId xmlns="" xmlns:a16="http://schemas.microsoft.com/office/drawing/2014/main" id="{42A954A8-94E9-42F6-8467-47B472597C50}"/>
                </a:ext>
              </a:extLst>
            </p:cNvPr>
            <p:cNvSpPr/>
            <p:nvPr/>
          </p:nvSpPr>
          <p:spPr>
            <a:xfrm>
              <a:off x="5271202" y="2364904"/>
              <a:ext cx="3266164" cy="2278745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00"/>
            </a:p>
          </p:txBody>
        </p:sp>
        <p:sp>
          <p:nvSpPr>
            <p:cNvPr id="23" name="矩形 22">
              <a:extLst>
                <a:ext uri="{FF2B5EF4-FFF2-40B4-BE49-F238E27FC236}">
                  <a16:creationId xmlns="" xmlns:a16="http://schemas.microsoft.com/office/drawing/2014/main" id="{306752CF-0680-4F49-B549-8A4775BFDF2F}"/>
                </a:ext>
              </a:extLst>
            </p:cNvPr>
            <p:cNvSpPr/>
            <p:nvPr/>
          </p:nvSpPr>
          <p:spPr>
            <a:xfrm>
              <a:off x="968279" y="2840249"/>
              <a:ext cx="643720" cy="118291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24" name="流程图: 决策 23">
              <a:extLst>
                <a:ext uri="{FF2B5EF4-FFF2-40B4-BE49-F238E27FC236}">
                  <a16:creationId xmlns="" xmlns:a16="http://schemas.microsoft.com/office/drawing/2014/main" id="{CF44B98C-E539-48E8-9233-B6E6B3302B60}"/>
                </a:ext>
              </a:extLst>
            </p:cNvPr>
            <p:cNvSpPr/>
            <p:nvPr/>
          </p:nvSpPr>
          <p:spPr>
            <a:xfrm>
              <a:off x="1864497" y="2737288"/>
              <a:ext cx="683781" cy="1388835"/>
            </a:xfrm>
            <a:prstGeom prst="flowChartDecision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25" name="矩形 24">
              <a:extLst>
                <a:ext uri="{FF2B5EF4-FFF2-40B4-BE49-F238E27FC236}">
                  <a16:creationId xmlns="" xmlns:a16="http://schemas.microsoft.com/office/drawing/2014/main" id="{85932C35-08F7-4D69-A794-D7544616C583}"/>
                </a:ext>
              </a:extLst>
            </p:cNvPr>
            <p:cNvSpPr/>
            <p:nvPr/>
          </p:nvSpPr>
          <p:spPr>
            <a:xfrm>
              <a:off x="2800777" y="2852945"/>
              <a:ext cx="643720" cy="1182914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26" name="流程图: 决策 25">
              <a:extLst>
                <a:ext uri="{FF2B5EF4-FFF2-40B4-BE49-F238E27FC236}">
                  <a16:creationId xmlns="" xmlns:a16="http://schemas.microsoft.com/office/drawing/2014/main" id="{256C897D-F99A-425F-A623-D4693F74ADC8}"/>
                </a:ext>
              </a:extLst>
            </p:cNvPr>
            <p:cNvSpPr/>
            <p:nvPr/>
          </p:nvSpPr>
          <p:spPr>
            <a:xfrm>
              <a:off x="3744464" y="2748322"/>
              <a:ext cx="683781" cy="1388835"/>
            </a:xfrm>
            <a:prstGeom prst="flowChartDecision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27" name="矩形 26">
              <a:extLst>
                <a:ext uri="{FF2B5EF4-FFF2-40B4-BE49-F238E27FC236}">
                  <a16:creationId xmlns="" xmlns:a16="http://schemas.microsoft.com/office/drawing/2014/main" id="{3D71E102-84D9-4693-AD1B-504E4AA6AB34}"/>
                </a:ext>
              </a:extLst>
            </p:cNvPr>
            <p:cNvSpPr/>
            <p:nvPr/>
          </p:nvSpPr>
          <p:spPr>
            <a:xfrm>
              <a:off x="4728565" y="2786426"/>
              <a:ext cx="975719" cy="1388834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28" name="流程图: 决策 27">
              <a:extLst>
                <a:ext uri="{FF2B5EF4-FFF2-40B4-BE49-F238E27FC236}">
                  <a16:creationId xmlns="" xmlns:a16="http://schemas.microsoft.com/office/drawing/2014/main" id="{01F17377-1D10-4D89-89C7-9E89533C0224}"/>
                </a:ext>
              </a:extLst>
            </p:cNvPr>
            <p:cNvSpPr/>
            <p:nvPr/>
          </p:nvSpPr>
          <p:spPr>
            <a:xfrm>
              <a:off x="5865829" y="2769818"/>
              <a:ext cx="683781" cy="1388835"/>
            </a:xfrm>
            <a:prstGeom prst="flowChartDecision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29" name="椭圆 28">
              <a:extLst>
                <a:ext uri="{FF2B5EF4-FFF2-40B4-BE49-F238E27FC236}">
                  <a16:creationId xmlns="" xmlns:a16="http://schemas.microsoft.com/office/drawing/2014/main" id="{2949A5B0-8B82-4AEE-AD93-BAC1E2D76A29}"/>
                </a:ext>
              </a:extLst>
            </p:cNvPr>
            <p:cNvSpPr/>
            <p:nvPr/>
          </p:nvSpPr>
          <p:spPr>
            <a:xfrm>
              <a:off x="6688505" y="2540895"/>
              <a:ext cx="1088286" cy="177074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00"/>
            </a:p>
          </p:txBody>
        </p:sp>
        <p:sp>
          <p:nvSpPr>
            <p:cNvPr id="30" name="矩形 29">
              <a:extLst>
                <a:ext uri="{FF2B5EF4-FFF2-40B4-BE49-F238E27FC236}">
                  <a16:creationId xmlns="" xmlns:a16="http://schemas.microsoft.com/office/drawing/2014/main" id="{8ECAD16D-1930-4E8D-B31E-E5E5C203662D}"/>
                </a:ext>
              </a:extLst>
            </p:cNvPr>
            <p:cNvSpPr/>
            <p:nvPr/>
          </p:nvSpPr>
          <p:spPr>
            <a:xfrm>
              <a:off x="7901993" y="2797156"/>
              <a:ext cx="512596" cy="138883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31" name="文本框 30">
              <a:extLst>
                <a:ext uri="{FF2B5EF4-FFF2-40B4-BE49-F238E27FC236}">
                  <a16:creationId xmlns="" xmlns:a16="http://schemas.microsoft.com/office/drawing/2014/main" id="{0D8E9033-A7CB-4E69-9367-AD13332E70A8}"/>
                </a:ext>
              </a:extLst>
            </p:cNvPr>
            <p:cNvSpPr txBox="1"/>
            <p:nvPr/>
          </p:nvSpPr>
          <p:spPr>
            <a:xfrm rot="5400000">
              <a:off x="630914" y="3290046"/>
              <a:ext cx="1312055" cy="2492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9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Subscription</a:t>
              </a:r>
              <a:endParaRPr lang="zh-CN" altLang="en-US" sz="9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文本框 31">
              <a:extLst>
                <a:ext uri="{FF2B5EF4-FFF2-40B4-BE49-F238E27FC236}">
                  <a16:creationId xmlns="" xmlns:a16="http://schemas.microsoft.com/office/drawing/2014/main" id="{CF2D9FB3-7CFB-4214-88BC-48947F3C1568}"/>
                </a:ext>
              </a:extLst>
            </p:cNvPr>
            <p:cNvSpPr txBox="1"/>
            <p:nvPr/>
          </p:nvSpPr>
          <p:spPr>
            <a:xfrm rot="5400000">
              <a:off x="1550358" y="3290047"/>
              <a:ext cx="1312055" cy="2492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9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Reconcile</a:t>
              </a:r>
              <a:endParaRPr lang="zh-CN" altLang="en-US" sz="9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" name="文本框 32">
              <a:extLst>
                <a:ext uri="{FF2B5EF4-FFF2-40B4-BE49-F238E27FC236}">
                  <a16:creationId xmlns="" xmlns:a16="http://schemas.microsoft.com/office/drawing/2014/main" id="{7D90D947-89A2-4D4D-92C7-64C0A4243F13}"/>
                </a:ext>
              </a:extLst>
            </p:cNvPr>
            <p:cNvSpPr txBox="1"/>
            <p:nvPr/>
          </p:nvSpPr>
          <p:spPr>
            <a:xfrm rot="5400000">
              <a:off x="2452300" y="3268700"/>
              <a:ext cx="1312055" cy="2492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9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Blueprint</a:t>
              </a:r>
              <a:endParaRPr lang="zh-CN" altLang="en-US" sz="9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" name="文本框 33">
              <a:extLst>
                <a:ext uri="{FF2B5EF4-FFF2-40B4-BE49-F238E27FC236}">
                  <a16:creationId xmlns="" xmlns:a16="http://schemas.microsoft.com/office/drawing/2014/main" id="{B2FBBDC3-4393-4FE6-9033-068771A7C007}"/>
                </a:ext>
              </a:extLst>
            </p:cNvPr>
            <p:cNvSpPr txBox="1"/>
            <p:nvPr/>
          </p:nvSpPr>
          <p:spPr>
            <a:xfrm rot="5400000">
              <a:off x="3432873" y="3307089"/>
              <a:ext cx="1312055" cy="2492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9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Reconcile</a:t>
              </a:r>
              <a:endParaRPr lang="zh-CN" altLang="en-US" sz="9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" name="矩形 34">
              <a:extLst>
                <a:ext uri="{FF2B5EF4-FFF2-40B4-BE49-F238E27FC236}">
                  <a16:creationId xmlns="" xmlns:a16="http://schemas.microsoft.com/office/drawing/2014/main" id="{A5EA264A-8302-419C-804B-36587B11FD79}"/>
                </a:ext>
              </a:extLst>
            </p:cNvPr>
            <p:cNvSpPr/>
            <p:nvPr/>
          </p:nvSpPr>
          <p:spPr>
            <a:xfrm>
              <a:off x="7230043" y="3168342"/>
              <a:ext cx="508638" cy="38884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36" name="文本框 35">
              <a:extLst>
                <a:ext uri="{FF2B5EF4-FFF2-40B4-BE49-F238E27FC236}">
                  <a16:creationId xmlns="" xmlns:a16="http://schemas.microsoft.com/office/drawing/2014/main" id="{B6A39920-E840-4E96-B768-ED3F0B32B7AC}"/>
                </a:ext>
              </a:extLst>
            </p:cNvPr>
            <p:cNvSpPr txBox="1"/>
            <p:nvPr/>
          </p:nvSpPr>
          <p:spPr>
            <a:xfrm>
              <a:off x="4960015" y="3060323"/>
              <a:ext cx="540915" cy="2559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9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CSV</a:t>
              </a:r>
              <a:endParaRPr lang="zh-CN" altLang="en-US" sz="9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7" name="矩形 36">
              <a:extLst>
                <a:ext uri="{FF2B5EF4-FFF2-40B4-BE49-F238E27FC236}">
                  <a16:creationId xmlns="" xmlns:a16="http://schemas.microsoft.com/office/drawing/2014/main" id="{8FFDD40E-404D-410D-B877-1D9E92B8B0EF}"/>
                </a:ext>
              </a:extLst>
            </p:cNvPr>
            <p:cNvSpPr/>
            <p:nvPr/>
          </p:nvSpPr>
          <p:spPr>
            <a:xfrm>
              <a:off x="4897421" y="3652621"/>
              <a:ext cx="476409" cy="423009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38" name="矩形 37">
              <a:extLst>
                <a:ext uri="{FF2B5EF4-FFF2-40B4-BE49-F238E27FC236}">
                  <a16:creationId xmlns="" xmlns:a16="http://schemas.microsoft.com/office/drawing/2014/main" id="{2E88B010-6CBB-44E9-B66B-B93A5B763A77}"/>
                </a:ext>
              </a:extLst>
            </p:cNvPr>
            <p:cNvSpPr/>
            <p:nvPr/>
          </p:nvSpPr>
          <p:spPr>
            <a:xfrm>
              <a:off x="4993867" y="3677041"/>
              <a:ext cx="476409" cy="423009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39" name="矩形 38">
              <a:extLst>
                <a:ext uri="{FF2B5EF4-FFF2-40B4-BE49-F238E27FC236}">
                  <a16:creationId xmlns="" xmlns:a16="http://schemas.microsoft.com/office/drawing/2014/main" id="{8CAF92B0-3603-4A22-BAE7-5951F7EDC87A}"/>
                </a:ext>
              </a:extLst>
            </p:cNvPr>
            <p:cNvSpPr/>
            <p:nvPr/>
          </p:nvSpPr>
          <p:spPr>
            <a:xfrm>
              <a:off x="5143259" y="3697010"/>
              <a:ext cx="476409" cy="423009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40" name="文本框 39">
              <a:extLst>
                <a:ext uri="{FF2B5EF4-FFF2-40B4-BE49-F238E27FC236}">
                  <a16:creationId xmlns="" xmlns:a16="http://schemas.microsoft.com/office/drawing/2014/main" id="{832ACC9B-408D-4B8B-8813-2DD0F1CC3786}"/>
                </a:ext>
              </a:extLst>
            </p:cNvPr>
            <p:cNvSpPr txBox="1"/>
            <p:nvPr/>
          </p:nvSpPr>
          <p:spPr>
            <a:xfrm>
              <a:off x="5114816" y="3804582"/>
              <a:ext cx="540915" cy="2388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8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CRD</a:t>
              </a:r>
              <a:endParaRPr lang="zh-CN" altLang="en-US" sz="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" name="文本框 40">
              <a:extLst>
                <a:ext uri="{FF2B5EF4-FFF2-40B4-BE49-F238E27FC236}">
                  <a16:creationId xmlns="" xmlns:a16="http://schemas.microsoft.com/office/drawing/2014/main" id="{964389FA-762D-422D-915E-8CB74A69D2CB}"/>
                </a:ext>
              </a:extLst>
            </p:cNvPr>
            <p:cNvSpPr txBox="1"/>
            <p:nvPr/>
          </p:nvSpPr>
          <p:spPr>
            <a:xfrm rot="5400000">
              <a:off x="5533253" y="3353950"/>
              <a:ext cx="1312055" cy="2492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9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Reconcile</a:t>
              </a:r>
              <a:endParaRPr lang="zh-CN" altLang="en-US" sz="9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2" name="文本框 41">
              <a:extLst>
                <a:ext uri="{FF2B5EF4-FFF2-40B4-BE49-F238E27FC236}">
                  <a16:creationId xmlns="" xmlns:a16="http://schemas.microsoft.com/office/drawing/2014/main" id="{FAF8F32E-BD00-42F6-BA9A-1626BCCD2A7D}"/>
                </a:ext>
              </a:extLst>
            </p:cNvPr>
            <p:cNvSpPr txBox="1"/>
            <p:nvPr/>
          </p:nvSpPr>
          <p:spPr>
            <a:xfrm rot="5400000">
              <a:off x="7447613" y="3371648"/>
              <a:ext cx="1441175" cy="2492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9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Check Status</a:t>
              </a:r>
              <a:endParaRPr lang="zh-CN" altLang="en-US" sz="9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3" name="文本框 42">
              <a:extLst>
                <a:ext uri="{FF2B5EF4-FFF2-40B4-BE49-F238E27FC236}">
                  <a16:creationId xmlns="" xmlns:a16="http://schemas.microsoft.com/office/drawing/2014/main" id="{BBCE47B2-1E59-4A28-BEB0-69F7AA89A234}"/>
                </a:ext>
              </a:extLst>
            </p:cNvPr>
            <p:cNvSpPr txBox="1"/>
            <p:nvPr/>
          </p:nvSpPr>
          <p:spPr>
            <a:xfrm>
              <a:off x="6663711" y="2683591"/>
              <a:ext cx="1169739" cy="2559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9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Operator Pods</a:t>
              </a:r>
              <a:endParaRPr lang="zh-CN" altLang="en-US" sz="9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4" name="矩形 43">
              <a:extLst>
                <a:ext uri="{FF2B5EF4-FFF2-40B4-BE49-F238E27FC236}">
                  <a16:creationId xmlns="" xmlns:a16="http://schemas.microsoft.com/office/drawing/2014/main" id="{8C45094A-405A-4B62-A933-F49D8539B2A1}"/>
                </a:ext>
              </a:extLst>
            </p:cNvPr>
            <p:cNvSpPr/>
            <p:nvPr/>
          </p:nvSpPr>
          <p:spPr>
            <a:xfrm>
              <a:off x="6717117" y="3203029"/>
              <a:ext cx="476409" cy="275535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45" name="文本框 44">
              <a:extLst>
                <a:ext uri="{FF2B5EF4-FFF2-40B4-BE49-F238E27FC236}">
                  <a16:creationId xmlns="" xmlns:a16="http://schemas.microsoft.com/office/drawing/2014/main" id="{037155BC-ADC4-4CEA-A26A-04E29E8B6666}"/>
                </a:ext>
              </a:extLst>
            </p:cNvPr>
            <p:cNvSpPr txBox="1"/>
            <p:nvPr/>
          </p:nvSpPr>
          <p:spPr>
            <a:xfrm>
              <a:off x="6657045" y="3202625"/>
              <a:ext cx="554074" cy="2218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7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Dep</a:t>
              </a:r>
              <a:endParaRPr lang="zh-CN" altLang="en-US" sz="7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6" name="矩形 45">
              <a:extLst>
                <a:ext uri="{FF2B5EF4-FFF2-40B4-BE49-F238E27FC236}">
                  <a16:creationId xmlns="" xmlns:a16="http://schemas.microsoft.com/office/drawing/2014/main" id="{C39B3295-AC4F-4634-A47E-24198FD419B4}"/>
                </a:ext>
              </a:extLst>
            </p:cNvPr>
            <p:cNvSpPr/>
            <p:nvPr/>
          </p:nvSpPr>
          <p:spPr>
            <a:xfrm>
              <a:off x="6936783" y="3725525"/>
              <a:ext cx="686029" cy="408605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47" name="文本框 46">
              <a:extLst>
                <a:ext uri="{FF2B5EF4-FFF2-40B4-BE49-F238E27FC236}">
                  <a16:creationId xmlns="" xmlns:a16="http://schemas.microsoft.com/office/drawing/2014/main" id="{F321C8ED-0792-4067-9CAF-03F76460E934}"/>
                </a:ext>
              </a:extLst>
            </p:cNvPr>
            <p:cNvSpPr txBox="1"/>
            <p:nvPr/>
          </p:nvSpPr>
          <p:spPr>
            <a:xfrm>
              <a:off x="6875259" y="3711518"/>
              <a:ext cx="800346" cy="3412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7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Service account</a:t>
              </a:r>
              <a:endParaRPr lang="zh-CN" altLang="en-US" sz="7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8" name="文本框 47">
              <a:extLst>
                <a:ext uri="{FF2B5EF4-FFF2-40B4-BE49-F238E27FC236}">
                  <a16:creationId xmlns="" xmlns:a16="http://schemas.microsoft.com/office/drawing/2014/main" id="{22FB75EC-6AC4-4A49-95FC-CC633A72C210}"/>
                </a:ext>
              </a:extLst>
            </p:cNvPr>
            <p:cNvSpPr txBox="1"/>
            <p:nvPr/>
          </p:nvSpPr>
          <p:spPr>
            <a:xfrm>
              <a:off x="7149263" y="3179984"/>
              <a:ext cx="724498" cy="2348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7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Webhook</a:t>
              </a:r>
              <a:endParaRPr lang="zh-CN" altLang="en-US" sz="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9" name="文本框 48">
              <a:extLst>
                <a:ext uri="{FF2B5EF4-FFF2-40B4-BE49-F238E27FC236}">
                  <a16:creationId xmlns="" xmlns:a16="http://schemas.microsoft.com/office/drawing/2014/main" id="{0F9E2A26-BE07-4F35-B609-4A936F761D33}"/>
                </a:ext>
              </a:extLst>
            </p:cNvPr>
            <p:cNvSpPr txBox="1"/>
            <p:nvPr/>
          </p:nvSpPr>
          <p:spPr>
            <a:xfrm>
              <a:off x="6943136" y="3430670"/>
              <a:ext cx="540915" cy="2559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9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…</a:t>
              </a:r>
              <a:endParaRPr lang="zh-CN" altLang="en-US" sz="9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50" name="直接箭头连接符 49">
              <a:extLst>
                <a:ext uri="{FF2B5EF4-FFF2-40B4-BE49-F238E27FC236}">
                  <a16:creationId xmlns="" xmlns:a16="http://schemas.microsoft.com/office/drawing/2014/main" id="{387F44FC-B943-441B-BD7A-AB93E782BD7D}"/>
                </a:ext>
              </a:extLst>
            </p:cNvPr>
            <p:cNvCxnSpPr>
              <a:cxnSpLocks/>
              <a:stCxn id="20" idx="3"/>
            </p:cNvCxnSpPr>
            <p:nvPr/>
          </p:nvCxnSpPr>
          <p:spPr>
            <a:xfrm flipV="1">
              <a:off x="596446" y="3430670"/>
              <a:ext cx="371833" cy="103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箭头连接符 50">
              <a:extLst>
                <a:ext uri="{FF2B5EF4-FFF2-40B4-BE49-F238E27FC236}">
                  <a16:creationId xmlns="" xmlns:a16="http://schemas.microsoft.com/office/drawing/2014/main" id="{5EEE09A7-0505-434D-ADA0-370D8B6478C2}"/>
                </a:ext>
              </a:extLst>
            </p:cNvPr>
            <p:cNvCxnSpPr>
              <a:cxnSpLocks/>
              <a:stCxn id="23" idx="3"/>
              <a:endCxn id="24" idx="1"/>
            </p:cNvCxnSpPr>
            <p:nvPr/>
          </p:nvCxnSpPr>
          <p:spPr>
            <a:xfrm>
              <a:off x="1611999" y="3431706"/>
              <a:ext cx="25249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箭头连接符 51">
              <a:extLst>
                <a:ext uri="{FF2B5EF4-FFF2-40B4-BE49-F238E27FC236}">
                  <a16:creationId xmlns="" xmlns:a16="http://schemas.microsoft.com/office/drawing/2014/main" id="{098EE0CA-6D83-4248-816D-D91A896680F5}"/>
                </a:ext>
              </a:extLst>
            </p:cNvPr>
            <p:cNvCxnSpPr>
              <a:cxnSpLocks/>
            </p:cNvCxnSpPr>
            <p:nvPr/>
          </p:nvCxnSpPr>
          <p:spPr>
            <a:xfrm>
              <a:off x="2548279" y="3435334"/>
              <a:ext cx="25249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箭头连接符 52">
              <a:extLst>
                <a:ext uri="{FF2B5EF4-FFF2-40B4-BE49-F238E27FC236}">
                  <a16:creationId xmlns="" xmlns:a16="http://schemas.microsoft.com/office/drawing/2014/main" id="{55669D50-BBD1-471F-8688-11267BCB10E2}"/>
                </a:ext>
              </a:extLst>
            </p:cNvPr>
            <p:cNvCxnSpPr>
              <a:cxnSpLocks/>
            </p:cNvCxnSpPr>
            <p:nvPr/>
          </p:nvCxnSpPr>
          <p:spPr>
            <a:xfrm>
              <a:off x="3444497" y="3435334"/>
              <a:ext cx="299967" cy="740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箭头连接符 53">
              <a:extLst>
                <a:ext uri="{FF2B5EF4-FFF2-40B4-BE49-F238E27FC236}">
                  <a16:creationId xmlns="" xmlns:a16="http://schemas.microsoft.com/office/drawing/2014/main" id="{FB4249F3-2DAC-4A1A-98C1-A807CA4065E6}"/>
                </a:ext>
              </a:extLst>
            </p:cNvPr>
            <p:cNvCxnSpPr>
              <a:cxnSpLocks/>
            </p:cNvCxnSpPr>
            <p:nvPr/>
          </p:nvCxnSpPr>
          <p:spPr>
            <a:xfrm>
              <a:off x="4447169" y="3444109"/>
              <a:ext cx="299967" cy="740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箭头连接符 54">
              <a:extLst>
                <a:ext uri="{FF2B5EF4-FFF2-40B4-BE49-F238E27FC236}">
                  <a16:creationId xmlns="" xmlns:a16="http://schemas.microsoft.com/office/drawing/2014/main" id="{E44BAD81-3E24-4666-8B2A-FC6E13C8FFFC}"/>
                </a:ext>
              </a:extLst>
            </p:cNvPr>
            <p:cNvCxnSpPr>
              <a:cxnSpLocks/>
            </p:cNvCxnSpPr>
            <p:nvPr/>
          </p:nvCxnSpPr>
          <p:spPr>
            <a:xfrm>
              <a:off x="5704284" y="3451514"/>
              <a:ext cx="16514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箭头连接符 55">
              <a:extLst>
                <a:ext uri="{FF2B5EF4-FFF2-40B4-BE49-F238E27FC236}">
                  <a16:creationId xmlns="" xmlns:a16="http://schemas.microsoft.com/office/drawing/2014/main" id="{7AC9DB3B-9EFD-407E-9586-F3B012DBB611}"/>
                </a:ext>
              </a:extLst>
            </p:cNvPr>
            <p:cNvCxnSpPr>
              <a:cxnSpLocks/>
            </p:cNvCxnSpPr>
            <p:nvPr/>
          </p:nvCxnSpPr>
          <p:spPr>
            <a:xfrm>
              <a:off x="6551977" y="3465893"/>
              <a:ext cx="12283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箭头连接符 56">
              <a:extLst>
                <a:ext uri="{FF2B5EF4-FFF2-40B4-BE49-F238E27FC236}">
                  <a16:creationId xmlns="" xmlns:a16="http://schemas.microsoft.com/office/drawing/2014/main" id="{323F8813-D04E-42FD-8182-58A6FC033520}"/>
                </a:ext>
              </a:extLst>
            </p:cNvPr>
            <p:cNvCxnSpPr>
              <a:cxnSpLocks/>
            </p:cNvCxnSpPr>
            <p:nvPr/>
          </p:nvCxnSpPr>
          <p:spPr>
            <a:xfrm>
              <a:off x="7779158" y="3473382"/>
              <a:ext cx="12283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箭头: 手杖形 76">
              <a:extLst>
                <a:ext uri="{FF2B5EF4-FFF2-40B4-BE49-F238E27FC236}">
                  <a16:creationId xmlns="" xmlns:a16="http://schemas.microsoft.com/office/drawing/2014/main" id="{06E9B0A3-5E09-4528-9733-781D34703FB9}"/>
                </a:ext>
              </a:extLst>
            </p:cNvPr>
            <p:cNvSpPr/>
            <p:nvPr/>
          </p:nvSpPr>
          <p:spPr>
            <a:xfrm>
              <a:off x="2181367" y="2579044"/>
              <a:ext cx="983636" cy="255766"/>
            </a:xfrm>
            <a:prstGeom prst="uturnArrow">
              <a:avLst>
                <a:gd name="adj1" fmla="val 23458"/>
                <a:gd name="adj2" fmla="val 25000"/>
                <a:gd name="adj3" fmla="val 25000"/>
                <a:gd name="adj4" fmla="val 43750"/>
                <a:gd name="adj5" fmla="val 10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59" name="箭头: 手杖形 77">
              <a:extLst>
                <a:ext uri="{FF2B5EF4-FFF2-40B4-BE49-F238E27FC236}">
                  <a16:creationId xmlns="" xmlns:a16="http://schemas.microsoft.com/office/drawing/2014/main" id="{7AE8E5CC-131D-4866-9D08-E0CFD18EBF06}"/>
                </a:ext>
              </a:extLst>
            </p:cNvPr>
            <p:cNvSpPr/>
            <p:nvPr/>
          </p:nvSpPr>
          <p:spPr>
            <a:xfrm>
              <a:off x="4062533" y="2524709"/>
              <a:ext cx="1139221" cy="255766"/>
            </a:xfrm>
            <a:prstGeom prst="uturnArrow">
              <a:avLst>
                <a:gd name="adj1" fmla="val 23458"/>
                <a:gd name="adj2" fmla="val 25000"/>
                <a:gd name="adj3" fmla="val 25000"/>
                <a:gd name="adj4" fmla="val 43750"/>
                <a:gd name="adj5" fmla="val 10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60" name="箭头: 手杖形 78">
              <a:extLst>
                <a:ext uri="{FF2B5EF4-FFF2-40B4-BE49-F238E27FC236}">
                  <a16:creationId xmlns="" xmlns:a16="http://schemas.microsoft.com/office/drawing/2014/main" id="{E45FBCFC-9A05-4640-8A5A-F7F10DC879E3}"/>
                </a:ext>
              </a:extLst>
            </p:cNvPr>
            <p:cNvSpPr/>
            <p:nvPr/>
          </p:nvSpPr>
          <p:spPr>
            <a:xfrm>
              <a:off x="6167915" y="2424575"/>
              <a:ext cx="1139221" cy="395729"/>
            </a:xfrm>
            <a:prstGeom prst="uturnArrow">
              <a:avLst>
                <a:gd name="adj1" fmla="val 14174"/>
                <a:gd name="adj2" fmla="val 15028"/>
                <a:gd name="adj3" fmla="val 18419"/>
                <a:gd name="adj4" fmla="val 43750"/>
                <a:gd name="adj5" fmla="val 4394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61" name="文本框 60">
              <a:extLst>
                <a:ext uri="{FF2B5EF4-FFF2-40B4-BE49-F238E27FC236}">
                  <a16:creationId xmlns="" xmlns:a16="http://schemas.microsoft.com/office/drawing/2014/main" id="{955C5C1C-322A-40C6-8004-1ECB0DABBDFA}"/>
                </a:ext>
              </a:extLst>
            </p:cNvPr>
            <p:cNvSpPr txBox="1"/>
            <p:nvPr/>
          </p:nvSpPr>
          <p:spPr>
            <a:xfrm>
              <a:off x="2360898" y="3073930"/>
              <a:ext cx="540915" cy="2559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9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创建</a:t>
              </a:r>
            </a:p>
          </p:txBody>
        </p:sp>
        <p:sp>
          <p:nvSpPr>
            <p:cNvPr id="62" name="文本框 61">
              <a:extLst>
                <a:ext uri="{FF2B5EF4-FFF2-40B4-BE49-F238E27FC236}">
                  <a16:creationId xmlns="" xmlns:a16="http://schemas.microsoft.com/office/drawing/2014/main" id="{F47853A4-F082-4D3A-AD7D-DCDA095AC41B}"/>
                </a:ext>
              </a:extLst>
            </p:cNvPr>
            <p:cNvSpPr txBox="1"/>
            <p:nvPr/>
          </p:nvSpPr>
          <p:spPr>
            <a:xfrm>
              <a:off x="2389735" y="2328240"/>
              <a:ext cx="540914" cy="255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9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删除</a:t>
              </a:r>
            </a:p>
          </p:txBody>
        </p:sp>
        <p:sp>
          <p:nvSpPr>
            <p:cNvPr id="63" name="文本框 62">
              <a:extLst>
                <a:ext uri="{FF2B5EF4-FFF2-40B4-BE49-F238E27FC236}">
                  <a16:creationId xmlns="" xmlns:a16="http://schemas.microsoft.com/office/drawing/2014/main" id="{E973DCE4-C361-41C5-B2AC-92F15FF12A7C}"/>
                </a:ext>
              </a:extLst>
            </p:cNvPr>
            <p:cNvSpPr txBox="1"/>
            <p:nvPr/>
          </p:nvSpPr>
          <p:spPr>
            <a:xfrm>
              <a:off x="4274290" y="3088932"/>
              <a:ext cx="540915" cy="2559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9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创建</a:t>
              </a:r>
            </a:p>
          </p:txBody>
        </p:sp>
        <p:sp>
          <p:nvSpPr>
            <p:cNvPr id="64" name="文本框 63">
              <a:extLst>
                <a:ext uri="{FF2B5EF4-FFF2-40B4-BE49-F238E27FC236}">
                  <a16:creationId xmlns="" xmlns:a16="http://schemas.microsoft.com/office/drawing/2014/main" id="{5208909C-B0AF-4366-A8E2-C9E33AF3CC3C}"/>
                </a:ext>
              </a:extLst>
            </p:cNvPr>
            <p:cNvSpPr txBox="1"/>
            <p:nvPr/>
          </p:nvSpPr>
          <p:spPr>
            <a:xfrm>
              <a:off x="4363733" y="2301930"/>
              <a:ext cx="540914" cy="255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9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删除</a:t>
              </a:r>
            </a:p>
          </p:txBody>
        </p:sp>
        <p:sp>
          <p:nvSpPr>
            <p:cNvPr id="65" name="文本框 64">
              <a:extLst>
                <a:ext uri="{FF2B5EF4-FFF2-40B4-BE49-F238E27FC236}">
                  <a16:creationId xmlns="" xmlns:a16="http://schemas.microsoft.com/office/drawing/2014/main" id="{3997C749-8E7B-4CEC-A141-D6F466F68A64}"/>
                </a:ext>
              </a:extLst>
            </p:cNvPr>
            <p:cNvSpPr txBox="1"/>
            <p:nvPr/>
          </p:nvSpPr>
          <p:spPr>
            <a:xfrm>
              <a:off x="6381323" y="2489840"/>
              <a:ext cx="540915" cy="2559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9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卸载</a:t>
              </a:r>
            </a:p>
          </p:txBody>
        </p:sp>
        <p:sp>
          <p:nvSpPr>
            <p:cNvPr id="66" name="文本框 65">
              <a:extLst>
                <a:ext uri="{FF2B5EF4-FFF2-40B4-BE49-F238E27FC236}">
                  <a16:creationId xmlns="" xmlns:a16="http://schemas.microsoft.com/office/drawing/2014/main" id="{21F1DFBB-8642-4F77-A4A1-D0CFE688B080}"/>
                </a:ext>
              </a:extLst>
            </p:cNvPr>
            <p:cNvSpPr txBox="1"/>
            <p:nvPr/>
          </p:nvSpPr>
          <p:spPr>
            <a:xfrm>
              <a:off x="6305777" y="2922646"/>
              <a:ext cx="540915" cy="2559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9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安装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8456704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矩形 70"/>
          <p:cNvSpPr/>
          <p:nvPr/>
        </p:nvSpPr>
        <p:spPr>
          <a:xfrm>
            <a:off x="191662" y="3754726"/>
            <a:ext cx="5167738" cy="120180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解析并部署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csv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operator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依赖的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crd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资源，并可基于集群内部的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BluePrint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实现版本管理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6675" y="177165"/>
            <a:ext cx="2374106" cy="188595"/>
            <a:chOff x="420" y="432"/>
            <a:chExt cx="4985" cy="396"/>
          </a:xfrm>
        </p:grpSpPr>
        <p:pic>
          <p:nvPicPr>
            <p:cNvPr id="3" name="图片 2" descr="tittle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0" y="432"/>
              <a:ext cx="2405" cy="397"/>
            </a:xfrm>
            <a:prstGeom prst="rect">
              <a:avLst/>
            </a:prstGeom>
          </p:spPr>
        </p:pic>
        <p:pic>
          <p:nvPicPr>
            <p:cNvPr id="4" name="图片 3" descr="tittle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65" y="460"/>
              <a:ext cx="2441" cy="340"/>
            </a:xfrm>
            <a:prstGeom prst="rect">
              <a:avLst/>
            </a:prstGeom>
          </p:spPr>
        </p:pic>
      </p:grpSp>
      <p:cxnSp>
        <p:nvCxnSpPr>
          <p:cNvPr id="6" name="直接连接符 5"/>
          <p:cNvCxnSpPr/>
          <p:nvPr/>
        </p:nvCxnSpPr>
        <p:spPr>
          <a:xfrm>
            <a:off x="0" y="461963"/>
            <a:ext cx="2538000" cy="0"/>
          </a:xfrm>
          <a:prstGeom prst="line">
            <a:avLst/>
          </a:prstGeom>
          <a:ln w="22225" cmpd="sng">
            <a:solidFill>
              <a:srgbClr val="0029B5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6603683" y="4738688"/>
            <a:ext cx="2538000" cy="0"/>
          </a:xfrm>
          <a:prstGeom prst="line">
            <a:avLst/>
          </a:prstGeom>
          <a:ln w="22225" cmpd="sng">
            <a:solidFill>
              <a:srgbClr val="0029B5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 descr="挂件-效果图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6059" y="4809173"/>
            <a:ext cx="2575560" cy="234315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194723" y="601593"/>
            <a:ext cx="5164677" cy="161676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解析并部署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csv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operator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依赖的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crd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资源，并可基于集群内部的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BluePrint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实现版本管理</a:t>
            </a:r>
          </a:p>
        </p:txBody>
      </p:sp>
      <p:sp>
        <p:nvSpPr>
          <p:cNvPr id="13" name="矩形 12"/>
          <p:cNvSpPr/>
          <p:nvPr/>
        </p:nvSpPr>
        <p:spPr>
          <a:xfrm>
            <a:off x="202548" y="601593"/>
            <a:ext cx="2319866" cy="4385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25000"/>
              </a:lnSpc>
              <a:spcBef>
                <a:spcPts val="600"/>
              </a:spcBef>
              <a:buFont typeface="Wingdings" panose="05000000000000000000" pitchFamily="2" charset="2"/>
              <a:buChar char="p"/>
            </a:pPr>
            <a:r>
              <a:rPr lang="zh-CN" altLang="en-US" sz="1800" b="1" dirty="0" smtClean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理论与实践相结合</a:t>
            </a:r>
            <a:endParaRPr lang="en-US" altLang="zh-CN" sz="18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99487" y="1040175"/>
            <a:ext cx="5167973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ClrTx/>
              <a:buFont typeface="Wingdings" panose="05000000000000000000" pitchFamily="2" charset="2"/>
              <a:buChar char="Ø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本小组成员具有较强的理论研究能力。渴望通过这次比赛机会，将实验室培养的</a:t>
            </a:r>
            <a:r>
              <a:rPr lang="zh-CN" altLang="en-US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理论</a:t>
            </a:r>
            <a:r>
              <a:rPr lang="zh-CN" altLang="en-US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</a:t>
            </a:r>
            <a:r>
              <a:rPr lang="zh-CN" altLang="en-US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能力用于实际项目的开发过程，提升理论与实践相结合的能力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8" name="矩形 67"/>
          <p:cNvSpPr/>
          <p:nvPr/>
        </p:nvSpPr>
        <p:spPr>
          <a:xfrm>
            <a:off x="191662" y="2381179"/>
            <a:ext cx="5168340" cy="120180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解析并部署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csv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operator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依赖的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crd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资源，并可基于集群内部的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BluePrint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实现版本管理</a:t>
            </a:r>
          </a:p>
        </p:txBody>
      </p:sp>
      <p:sp>
        <p:nvSpPr>
          <p:cNvPr id="69" name="矩形 68"/>
          <p:cNvSpPr/>
          <p:nvPr/>
        </p:nvSpPr>
        <p:spPr>
          <a:xfrm>
            <a:off x="199487" y="2381179"/>
            <a:ext cx="2550698" cy="4067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25000"/>
              </a:lnSpc>
              <a:spcBef>
                <a:spcPts val="600"/>
              </a:spcBef>
              <a:buFont typeface="Wingdings" panose="05000000000000000000" pitchFamily="2" charset="2"/>
              <a:buChar char="p"/>
            </a:pPr>
            <a:r>
              <a:rPr lang="zh-CN" altLang="en-US" sz="1800" b="1" dirty="0" smtClean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团队</a:t>
            </a:r>
            <a:r>
              <a:rPr lang="zh-CN" altLang="en-US" sz="1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协作、共克难关</a:t>
            </a:r>
            <a:endParaRPr lang="en-US" altLang="zh-CN" sz="18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0" name="矩形 69"/>
          <p:cNvSpPr/>
          <p:nvPr/>
        </p:nvSpPr>
        <p:spPr>
          <a:xfrm>
            <a:off x="191662" y="2819761"/>
            <a:ext cx="515991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ClrTx/>
              <a:buFont typeface="Wingdings" panose="05000000000000000000" pitchFamily="2" charset="2"/>
              <a:buChar char="Ø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本小组成员分工明确，在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遇到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困难时，可以齐心协力，通过</a:t>
            </a:r>
            <a:r>
              <a:rPr lang="zh-CN" altLang="en-US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高效协作共克难关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也提升了项目开发过程中的执行能力。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99487" y="4185326"/>
            <a:ext cx="5159311" cy="7005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ClrTx/>
              <a:buFont typeface="Wingdings" panose="05000000000000000000" pitchFamily="2" charset="2"/>
              <a:buChar char="Ø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本次所选题目综合了架构设计和实战开发，小组内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成员通过本次比赛，</a:t>
            </a:r>
            <a:r>
              <a:rPr lang="zh-CN" altLang="en-US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深入</a:t>
            </a:r>
            <a:r>
              <a:rPr lang="zh-CN" altLang="en-US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了解了云原生领域的主流</a:t>
            </a:r>
            <a:r>
              <a:rPr lang="zh-CN" altLang="en-US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2" name="矩形 71"/>
          <p:cNvSpPr/>
          <p:nvPr/>
        </p:nvSpPr>
        <p:spPr>
          <a:xfrm>
            <a:off x="191662" y="3750265"/>
            <a:ext cx="3012363" cy="4385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25000"/>
              </a:lnSpc>
              <a:spcBef>
                <a:spcPts val="600"/>
              </a:spcBef>
              <a:buFont typeface="Wingdings" panose="05000000000000000000" pitchFamily="2" charset="2"/>
              <a:buChar char="p"/>
            </a:pPr>
            <a:r>
              <a:rPr lang="zh-CN" altLang="en-US" sz="1800" b="1" dirty="0" smtClean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学习云原生领域主流技术</a:t>
            </a:r>
            <a:endParaRPr lang="en-US" altLang="zh-CN" sz="18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3" name="矩形 72"/>
          <p:cNvSpPr/>
          <p:nvPr/>
        </p:nvSpPr>
        <p:spPr>
          <a:xfrm>
            <a:off x="5570112" y="601593"/>
            <a:ext cx="3489203" cy="218636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解析并部署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csv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operator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依赖的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crd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资源，并可基于集群内部的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BluePrint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实现版本管理</a:t>
            </a:r>
          </a:p>
        </p:txBody>
      </p:sp>
      <p:sp>
        <p:nvSpPr>
          <p:cNvPr id="74" name="矩形 73"/>
          <p:cNvSpPr/>
          <p:nvPr/>
        </p:nvSpPr>
        <p:spPr>
          <a:xfrm>
            <a:off x="5577937" y="1032193"/>
            <a:ext cx="3483513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ClrTx/>
              <a:buFont typeface="Wingdings" panose="05000000000000000000" pitchFamily="2" charset="2"/>
              <a:buChar char="Ø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小组成员在日常科研过程中受惠于开源，本次参加本次开源社区举办的比赛更是获益匪浅。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ClrTx/>
              <a:buFont typeface="Wingdings" panose="05000000000000000000" pitchFamily="2" charset="2"/>
              <a:buChar char="Ø"/>
            </a:pPr>
            <a:r>
              <a:rPr lang="zh-CN" altLang="en-US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希望</a:t>
            </a:r>
            <a:r>
              <a:rPr lang="zh-CN" altLang="en-US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本项目可以成为开源项目</a:t>
            </a:r>
            <a:r>
              <a:rPr lang="zh-CN" altLang="en-US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，本团队也会继续跟进，完善开源仓库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5" name="矩形 74"/>
          <p:cNvSpPr/>
          <p:nvPr/>
        </p:nvSpPr>
        <p:spPr>
          <a:xfrm>
            <a:off x="5570112" y="597132"/>
            <a:ext cx="3015087" cy="4385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25000"/>
              </a:lnSpc>
              <a:spcBef>
                <a:spcPts val="600"/>
              </a:spcBef>
              <a:buFont typeface="Wingdings" panose="05000000000000000000" pitchFamily="2" charset="2"/>
              <a:buChar char="p"/>
            </a:pPr>
            <a:r>
              <a:rPr lang="zh-CN" altLang="en-US" sz="1800" b="1" dirty="0" smtClean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在开源的世界里畅游</a:t>
            </a:r>
            <a:endParaRPr lang="en-US" altLang="zh-CN" sz="18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6146" name="Picture 2" descr="https://gimg2.baidu.com/image_search/src=http%3A%2F%2Fpic.51yuansu.com%2Fpic3%2Fcover%2F01%2F64%2F41%2F59577cf49e3dc_610.jpg&amp;refer=http%3A%2F%2Fpic.51yuansu.com&amp;app=2002&amp;size=f9999,10000&amp;q=a80&amp;n=0&amp;g=0n&amp;fmt=jpeg?sec=1621503762&amp;t=ff192ac4d84681f7cd719ebe484c903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0400" y="2810837"/>
            <a:ext cx="3173326" cy="1848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217988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66675" y="177165"/>
            <a:ext cx="2374106" cy="188595"/>
            <a:chOff x="420" y="432"/>
            <a:chExt cx="4985" cy="396"/>
          </a:xfrm>
        </p:grpSpPr>
        <p:pic>
          <p:nvPicPr>
            <p:cNvPr id="3" name="图片 2" descr="tittle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0" y="432"/>
              <a:ext cx="2405" cy="397"/>
            </a:xfrm>
            <a:prstGeom prst="rect">
              <a:avLst/>
            </a:prstGeom>
          </p:spPr>
        </p:pic>
        <p:pic>
          <p:nvPicPr>
            <p:cNvPr id="4" name="图片 3" descr="tittle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65" y="460"/>
              <a:ext cx="2441" cy="340"/>
            </a:xfrm>
            <a:prstGeom prst="rect">
              <a:avLst/>
            </a:prstGeom>
          </p:spPr>
        </p:pic>
      </p:grpSp>
      <p:cxnSp>
        <p:nvCxnSpPr>
          <p:cNvPr id="6" name="直接连接符 5"/>
          <p:cNvCxnSpPr/>
          <p:nvPr/>
        </p:nvCxnSpPr>
        <p:spPr>
          <a:xfrm>
            <a:off x="0" y="461963"/>
            <a:ext cx="2538000" cy="0"/>
          </a:xfrm>
          <a:prstGeom prst="line">
            <a:avLst/>
          </a:prstGeom>
          <a:ln w="22225" cmpd="sng">
            <a:solidFill>
              <a:srgbClr val="0029B5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6603683" y="4738688"/>
            <a:ext cx="2538000" cy="0"/>
          </a:xfrm>
          <a:prstGeom prst="line">
            <a:avLst/>
          </a:prstGeom>
          <a:ln w="22225" cmpd="sng">
            <a:solidFill>
              <a:srgbClr val="0029B5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 descr="挂件-效果图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6059" y="4809173"/>
            <a:ext cx="2575560" cy="234315"/>
          </a:xfrm>
          <a:prstGeom prst="rect">
            <a:avLst/>
          </a:prstGeom>
        </p:spPr>
      </p:pic>
      <p:sp>
        <p:nvSpPr>
          <p:cNvPr id="9" name="标题 8"/>
          <p:cNvSpPr>
            <a:spLocks noGrp="1"/>
          </p:cNvSpPr>
          <p:nvPr>
            <p:ph type="ctrTitle"/>
          </p:nvPr>
        </p:nvSpPr>
        <p:spPr>
          <a:xfrm>
            <a:off x="694690" y="1604645"/>
            <a:ext cx="7754620" cy="1224280"/>
          </a:xfrm>
        </p:spPr>
        <p:txBody>
          <a:bodyPr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3000" b="1" dirty="0">
                <a:solidFill>
                  <a:srgbClr val="0029B5"/>
                </a:solidFill>
                <a:latin typeface="Microsoft YaHei Bold" panose="020B0503020204020204" charset="-122"/>
                <a:ea typeface="Microsoft YaHei Bold" panose="020B0503020204020204" charset="-122"/>
                <a:sym typeface="+mn-ea"/>
              </a:rPr>
              <a:t>Part 5 </a:t>
            </a:r>
            <a:r>
              <a:rPr lang="zh-CN" altLang="en-US" sz="3000" b="1" dirty="0">
                <a:solidFill>
                  <a:srgbClr val="0029B5"/>
                </a:solidFill>
                <a:latin typeface="Microsoft YaHei Bold" panose="020B0503020204020204" charset="-122"/>
                <a:ea typeface="Microsoft YaHei Bold" panose="020B0503020204020204" charset="-122"/>
                <a:sym typeface="+mn-ea"/>
              </a:rPr>
              <a:t>作品演示及</a:t>
            </a:r>
            <a:r>
              <a:rPr lang="zh-CN" altLang="en-US" sz="3000" b="1" dirty="0" smtClean="0">
                <a:solidFill>
                  <a:srgbClr val="0029B5"/>
                </a:solidFill>
                <a:latin typeface="Microsoft YaHei Bold" panose="020B0503020204020204" charset="-122"/>
                <a:ea typeface="Microsoft YaHei Bold" panose="020B0503020204020204" charset="-122"/>
                <a:sym typeface="+mn-ea"/>
              </a:rPr>
              <a:t>答辩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66675" y="177165"/>
            <a:ext cx="2374106" cy="188595"/>
            <a:chOff x="420" y="432"/>
            <a:chExt cx="4985" cy="396"/>
          </a:xfrm>
        </p:grpSpPr>
        <p:pic>
          <p:nvPicPr>
            <p:cNvPr id="3" name="图片 2" descr="tittle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0" y="432"/>
              <a:ext cx="2405" cy="397"/>
            </a:xfrm>
            <a:prstGeom prst="rect">
              <a:avLst/>
            </a:prstGeom>
          </p:spPr>
        </p:pic>
        <p:pic>
          <p:nvPicPr>
            <p:cNvPr id="4" name="图片 3" descr="tittle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65" y="460"/>
              <a:ext cx="2441" cy="340"/>
            </a:xfrm>
            <a:prstGeom prst="rect">
              <a:avLst/>
            </a:prstGeom>
          </p:spPr>
        </p:pic>
      </p:grpSp>
      <p:cxnSp>
        <p:nvCxnSpPr>
          <p:cNvPr id="6" name="直接连接符 5"/>
          <p:cNvCxnSpPr/>
          <p:nvPr/>
        </p:nvCxnSpPr>
        <p:spPr>
          <a:xfrm>
            <a:off x="0" y="461963"/>
            <a:ext cx="2538000" cy="0"/>
          </a:xfrm>
          <a:prstGeom prst="line">
            <a:avLst/>
          </a:prstGeom>
          <a:ln w="22225" cmpd="sng">
            <a:solidFill>
              <a:srgbClr val="0029B5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6603683" y="4738688"/>
            <a:ext cx="2538000" cy="0"/>
          </a:xfrm>
          <a:prstGeom prst="line">
            <a:avLst/>
          </a:prstGeom>
          <a:ln w="22225" cmpd="sng">
            <a:solidFill>
              <a:srgbClr val="0029B5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 descr="挂件-效果图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6059" y="4809173"/>
            <a:ext cx="2575560" cy="23431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126615" y="1969771"/>
            <a:ext cx="4890796" cy="63014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 panose="020B0604020202090204"/>
            </a:pPr>
            <a:r>
              <a:rPr lang="en-US" altLang="zh-CN" sz="2800" b="1" dirty="0">
                <a:solidFill>
                  <a:srgbClr val="0224B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90204"/>
                <a:sym typeface="Arial" panose="020B0604020202090204"/>
              </a:rPr>
              <a:t>THANKS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2392058" y="2855172"/>
            <a:ext cx="43599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rgbClr val="0224B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答辩团队：</a:t>
            </a:r>
            <a:r>
              <a:rPr lang="en-US" altLang="zh-CN" sz="1600" b="1" dirty="0">
                <a:solidFill>
                  <a:srgbClr val="0224B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BUPT_Gophers+1924513571</a:t>
            </a:r>
            <a:endParaRPr lang="zh-CN" altLang="en-US" sz="1600" b="1" dirty="0">
              <a:solidFill>
                <a:srgbClr val="0224B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66675" y="177165"/>
            <a:ext cx="2374106" cy="188595"/>
            <a:chOff x="420" y="432"/>
            <a:chExt cx="4985" cy="396"/>
          </a:xfrm>
        </p:grpSpPr>
        <p:pic>
          <p:nvPicPr>
            <p:cNvPr id="3" name="图片 2" descr="tittle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0" y="432"/>
              <a:ext cx="2405" cy="397"/>
            </a:xfrm>
            <a:prstGeom prst="rect">
              <a:avLst/>
            </a:prstGeom>
          </p:spPr>
        </p:pic>
        <p:pic>
          <p:nvPicPr>
            <p:cNvPr id="4" name="图片 3" descr="tittle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65" y="460"/>
              <a:ext cx="2441" cy="340"/>
            </a:xfrm>
            <a:prstGeom prst="rect">
              <a:avLst/>
            </a:prstGeom>
          </p:spPr>
        </p:pic>
      </p:grpSp>
      <p:cxnSp>
        <p:nvCxnSpPr>
          <p:cNvPr id="6" name="直接连接符 5"/>
          <p:cNvCxnSpPr/>
          <p:nvPr/>
        </p:nvCxnSpPr>
        <p:spPr>
          <a:xfrm>
            <a:off x="0" y="461963"/>
            <a:ext cx="2538000" cy="0"/>
          </a:xfrm>
          <a:prstGeom prst="line">
            <a:avLst/>
          </a:prstGeom>
          <a:ln w="22225" cmpd="sng">
            <a:solidFill>
              <a:srgbClr val="0029B5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6603683" y="4738688"/>
            <a:ext cx="2538000" cy="0"/>
          </a:xfrm>
          <a:prstGeom prst="line">
            <a:avLst/>
          </a:prstGeom>
          <a:ln w="22225" cmpd="sng">
            <a:solidFill>
              <a:srgbClr val="0029B5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 descr="挂件-效果图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6059" y="4809173"/>
            <a:ext cx="2575560" cy="234315"/>
          </a:xfrm>
          <a:prstGeom prst="rect">
            <a:avLst/>
          </a:prstGeom>
        </p:spPr>
      </p:pic>
      <p:sp>
        <p:nvSpPr>
          <p:cNvPr id="9" name="标题 8"/>
          <p:cNvSpPr>
            <a:spLocks noGrp="1"/>
          </p:cNvSpPr>
          <p:nvPr>
            <p:ph type="ctrTitle"/>
          </p:nvPr>
        </p:nvSpPr>
        <p:spPr>
          <a:xfrm>
            <a:off x="694690" y="1604645"/>
            <a:ext cx="7754620" cy="1224280"/>
          </a:xfrm>
        </p:spPr>
        <p:txBody>
          <a:bodyPr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3000" b="1" dirty="0">
                <a:solidFill>
                  <a:srgbClr val="0029B5"/>
                </a:solidFill>
                <a:latin typeface="Microsoft YaHei Bold" panose="020B0503020204020204" charset="-122"/>
                <a:ea typeface="Microsoft YaHei Bold" panose="020B0503020204020204" charset="-122"/>
                <a:cs typeface="Microsoft YaHei Bold" panose="020B0503020204020204" charset="-122"/>
              </a:rPr>
              <a:t>Part 0 </a:t>
            </a:r>
            <a:r>
              <a:rPr lang="zh-CN" altLang="en-US" sz="3000" b="1" dirty="0">
                <a:solidFill>
                  <a:srgbClr val="0029B5"/>
                </a:solidFill>
                <a:latin typeface="Microsoft YaHei Bold" panose="020B0503020204020204" charset="-122"/>
                <a:ea typeface="Microsoft YaHei Bold" panose="020B0503020204020204" charset="-122"/>
                <a:cs typeface="Microsoft YaHei Bold" panose="020B0503020204020204" charset="-122"/>
              </a:rPr>
              <a:t>团队介绍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 35"/>
          <p:cNvSpPr/>
          <p:nvPr/>
        </p:nvSpPr>
        <p:spPr>
          <a:xfrm>
            <a:off x="1371600" y="2534791"/>
            <a:ext cx="6915149" cy="111174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25000"/>
              </a:lnSpc>
              <a:spcBef>
                <a:spcPts val="600"/>
              </a:spcBef>
              <a:buFont typeface="Wingdings" panose="05000000000000000000" pitchFamily="2" charset="2"/>
              <a:buChar char="p"/>
            </a:pPr>
            <a:endParaRPr lang="en-US" altLang="zh-CN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1371599" y="3646536"/>
            <a:ext cx="6915149" cy="124296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25000"/>
              </a:lnSpc>
              <a:spcBef>
                <a:spcPts val="600"/>
              </a:spcBef>
              <a:buFont typeface="Wingdings" panose="05000000000000000000" pitchFamily="2" charset="2"/>
              <a:buChar char="p"/>
            </a:pPr>
            <a:endParaRPr lang="en-US" altLang="zh-CN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4622800" y="902935"/>
            <a:ext cx="3663950" cy="152911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25000"/>
              </a:lnSpc>
              <a:spcBef>
                <a:spcPts val="600"/>
              </a:spcBef>
              <a:buFont typeface="Wingdings" panose="05000000000000000000" pitchFamily="2" charset="2"/>
              <a:buChar char="p"/>
            </a:pPr>
            <a:endParaRPr lang="en-US" altLang="zh-CN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704850" y="902935"/>
            <a:ext cx="3606800" cy="152911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25000"/>
              </a:lnSpc>
              <a:spcBef>
                <a:spcPts val="600"/>
              </a:spcBef>
              <a:buFont typeface="Wingdings" panose="05000000000000000000" pitchFamily="2" charset="2"/>
              <a:buChar char="p"/>
            </a:pPr>
            <a:endParaRPr lang="en-US" altLang="zh-CN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66675" y="177165"/>
            <a:ext cx="2374106" cy="188595"/>
            <a:chOff x="420" y="432"/>
            <a:chExt cx="4985" cy="396"/>
          </a:xfrm>
        </p:grpSpPr>
        <p:pic>
          <p:nvPicPr>
            <p:cNvPr id="3" name="图片 2" descr="tittle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0" y="432"/>
              <a:ext cx="2405" cy="397"/>
            </a:xfrm>
            <a:prstGeom prst="rect">
              <a:avLst/>
            </a:prstGeom>
          </p:spPr>
        </p:pic>
        <p:pic>
          <p:nvPicPr>
            <p:cNvPr id="4" name="图片 3" descr="tittle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65" y="460"/>
              <a:ext cx="2441" cy="340"/>
            </a:xfrm>
            <a:prstGeom prst="rect">
              <a:avLst/>
            </a:prstGeom>
          </p:spPr>
        </p:pic>
      </p:grpSp>
      <p:cxnSp>
        <p:nvCxnSpPr>
          <p:cNvPr id="6" name="直接连接符 5"/>
          <p:cNvCxnSpPr/>
          <p:nvPr/>
        </p:nvCxnSpPr>
        <p:spPr>
          <a:xfrm>
            <a:off x="0" y="461963"/>
            <a:ext cx="2538000" cy="0"/>
          </a:xfrm>
          <a:prstGeom prst="line">
            <a:avLst/>
          </a:prstGeom>
          <a:ln w="22225" cmpd="sng">
            <a:solidFill>
              <a:srgbClr val="0029B5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6603683" y="4738688"/>
            <a:ext cx="2538000" cy="0"/>
          </a:xfrm>
          <a:prstGeom prst="line">
            <a:avLst/>
          </a:prstGeom>
          <a:ln w="22225" cmpd="sng">
            <a:solidFill>
              <a:srgbClr val="0029B5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 descr="挂件-效果图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6059" y="4809173"/>
            <a:ext cx="2575560" cy="234315"/>
          </a:xfrm>
          <a:prstGeom prst="rect">
            <a:avLst/>
          </a:prstGeom>
        </p:spPr>
      </p:pic>
      <p:pic>
        <p:nvPicPr>
          <p:cNvPr id="20" name="Picture 1" descr="F:\IMG_1689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48" b="5911"/>
          <a:stretch>
            <a:fillRect/>
          </a:stretch>
        </p:blipFill>
        <p:spPr bwMode="auto">
          <a:xfrm>
            <a:off x="4895850" y="939047"/>
            <a:ext cx="3100105" cy="14231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矩形 22"/>
          <p:cNvSpPr/>
          <p:nvPr/>
        </p:nvSpPr>
        <p:spPr>
          <a:xfrm>
            <a:off x="666400" y="1132788"/>
            <a:ext cx="3651976" cy="307777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1" i="0" u="none" strike="noStrike" kern="1200" cap="none" spc="50" normalizeH="0" baseline="0" noProof="0" dirty="0" smtClean="0">
                <a:ln w="11430"/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北京邮电大学   信息与通信工程学院</a:t>
            </a:r>
            <a:endParaRPr kumimoji="0" lang="zh-CN" altLang="en-US" sz="1400" b="1" i="0" u="none" strike="noStrike" kern="1200" cap="none" spc="50" normalizeH="0" baseline="0" noProof="0" dirty="0">
              <a:ln w="11430"/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lt"/>
            </a:endParaRPr>
          </a:p>
        </p:txBody>
      </p:sp>
      <p:pic>
        <p:nvPicPr>
          <p:cNvPr id="24" name="图片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39584" y="1494207"/>
            <a:ext cx="867994" cy="867994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26" name="Picture 2" descr="https://gimg2.baidu.com/image_search/src=http%3A%2F%2F5b0988e595225.cdn.sohucs.com%2Fq_70%2Cc_zoom%2Cw_640%2Fimages%2F20170827%2F9d6930e51a4c41db88864baf87bd1d8f.jpeg&amp;refer=http%3A%2F%2F5b0988e595225.cdn.sohucs.com&amp;app=2002&amp;size=f9999,10000&amp;q=a80&amp;n=0&amp;g=0n&amp;fmt=jpeg?sec=1621492876&amp;t=c10bbfd294f3fdb65fc7e6a716a577c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6477" y="1440565"/>
            <a:ext cx="908083" cy="921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标题 8">
            <a:extLst>
              <a:ext uri="{FF2B5EF4-FFF2-40B4-BE49-F238E27FC236}">
                <a16:creationId xmlns:a16="http://schemas.microsoft.com/office/drawing/2014/main" xmlns="" id="{8DF73B70-2B19-4158-9A95-CD4E8A953B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22149" y="402650"/>
            <a:ext cx="1996999" cy="536796"/>
          </a:xfrm>
        </p:spPr>
        <p:txBody>
          <a:bodyPr>
            <a:noAutofit/>
          </a:bodyPr>
          <a:lstStyle/>
          <a:p>
            <a:pPr marL="342900" indent="-342900" algn="ctr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000" b="1" dirty="0" smtClean="0">
                <a:solidFill>
                  <a:srgbClr val="0029B5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团队介绍</a:t>
            </a:r>
            <a:endParaRPr lang="zh-CN" altLang="en-US" sz="2000" b="1" dirty="0">
              <a:solidFill>
                <a:srgbClr val="0029B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icrosoft YaHei Bold" panose="020B0503020204020204" charset="-122"/>
            </a:endParaRPr>
          </a:p>
        </p:txBody>
      </p:sp>
      <p:sp>
        <p:nvSpPr>
          <p:cNvPr id="33" name="AutoShape 4"/>
          <p:cNvSpPr>
            <a:spLocks noChangeArrowheads="1"/>
          </p:cNvSpPr>
          <p:nvPr/>
        </p:nvSpPr>
        <p:spPr bwMode="blackWhite">
          <a:xfrm>
            <a:off x="613410" y="2555834"/>
            <a:ext cx="640080" cy="2281596"/>
          </a:xfrm>
          <a:prstGeom prst="roundRect">
            <a:avLst>
              <a:gd name="adj" fmla="val 9106"/>
            </a:avLst>
          </a:prstGeom>
          <a:solidFill>
            <a:srgbClr val="3E3EBC"/>
          </a:solidFill>
          <a:ln w="28575" cmpd="sng">
            <a:solidFill>
              <a:schemeClr val="bg1"/>
            </a:solidFill>
            <a:prstDash val="solid"/>
            <a:rou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82570" tIns="41285" rIns="82570" bIns="41285" anchor="ctr"/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Times New Roman" panose="02020603050405020304" pitchFamily="18" charset="0"/>
              </a:rPr>
              <a:t>团</a:t>
            </a:r>
            <a:endParaRPr kumimoji="0" lang="en-US" altLang="zh-CN" sz="3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ea typeface="+mn-ea"/>
              <a:cs typeface="Times New Roman" panose="02020603050405020304" pitchFamily="18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Times New Roman" panose="02020603050405020304" pitchFamily="18" charset="0"/>
              </a:rPr>
              <a:t>队</a:t>
            </a:r>
            <a:endParaRPr kumimoji="0" lang="en-US" altLang="zh-CN" sz="3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ea typeface="+mn-ea"/>
              <a:cs typeface="Times New Roman" panose="02020603050405020304" pitchFamily="18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Times New Roman" panose="02020603050405020304" pitchFamily="18" charset="0"/>
              </a:rPr>
              <a:t>成</a:t>
            </a:r>
            <a:endParaRPr kumimoji="0" lang="en-US" altLang="zh-CN" sz="3000" b="1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ea typeface="+mn-ea"/>
              <a:cs typeface="Times New Roman" panose="02020603050405020304" pitchFamily="18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Times New Roman" panose="02020603050405020304" pitchFamily="18" charset="0"/>
              </a:rPr>
              <a:t>员</a:t>
            </a:r>
            <a:endParaRPr kumimoji="0" lang="en-US" altLang="zh-CN" sz="3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34" name="Text Box 4">
            <a:extLst>
              <a:ext uri="{FF2B5EF4-FFF2-40B4-BE49-F238E27FC236}">
                <a16:creationId xmlns="" xmlns:a16="http://schemas.microsoft.com/office/drawing/2014/main" id="{EFD7D0FA-238E-4AC2-9E4F-5AD999564F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42231" y="2563281"/>
            <a:ext cx="5759428" cy="9805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 defTabSz="914400" eaLnBrk="0" fontAlgn="base" latinLnBrk="0" hangingPunct="0">
              <a:buSzTx/>
              <a:tabLst/>
            </a:pPr>
            <a:r>
              <a:rPr lang="zh-CN" altLang="en-US" b="1" kern="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顾晓阳</a:t>
            </a:r>
            <a:r>
              <a:rPr lang="zh-CN" altLang="zh-CN" kern="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zh-CN" altLang="en-US" kern="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研二 </a:t>
            </a:r>
            <a:r>
              <a:rPr lang="zh-CN" altLang="en-US" kern="1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en-US" altLang="zh-CN" kern="1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br>
              <a:rPr lang="en-US" altLang="zh-CN" kern="1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1050" kern="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研究方向</a:t>
            </a:r>
            <a:r>
              <a:rPr lang="zh-CN" altLang="en-US" sz="1050" kern="1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为移动通信网络安全、</a:t>
            </a:r>
            <a:r>
              <a:rPr lang="zh-CN" altLang="en-US" sz="1050" kern="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虚拟</a:t>
            </a:r>
            <a:r>
              <a:rPr lang="zh-CN" altLang="en-US" sz="1050" kern="1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网络切片安全及资源管理。参与</a:t>
            </a:r>
            <a:r>
              <a:rPr lang="zh-CN" altLang="en-US" sz="1050" kern="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多项国家自然科学基金及国家重点研发项目，获国家发明专利一项；参与</a:t>
            </a:r>
            <a:r>
              <a:rPr lang="en-US" altLang="zh-CN" sz="1050" kern="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Mass</a:t>
            </a:r>
            <a:r>
              <a:rPr lang="zh-CN" altLang="en-US" sz="1050" kern="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区块链开发工作、安卓自动化测试平台；参加 “</a:t>
            </a:r>
            <a:r>
              <a:rPr lang="en-US" altLang="zh-CN" sz="1050" kern="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Summer 2020</a:t>
            </a:r>
            <a:r>
              <a:rPr lang="en-US" altLang="zh-CN" sz="1050" kern="1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r>
              <a:rPr lang="zh-CN" altLang="en-US" sz="1050" kern="1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暑期活动加入</a:t>
            </a:r>
            <a:r>
              <a:rPr lang="en-US" altLang="zh-CN" sz="1050" kern="100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Casbin</a:t>
            </a:r>
            <a:r>
              <a:rPr lang="zh-CN" altLang="en-US" sz="1050" kern="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社区</a:t>
            </a:r>
            <a:r>
              <a:rPr lang="zh-CN" altLang="en-US" sz="1050" kern="1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，负责开发</a:t>
            </a:r>
            <a:r>
              <a:rPr lang="en-US" altLang="zh-CN" sz="1050" kern="100" dirty="0" err="1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Casbin</a:t>
            </a:r>
            <a:r>
              <a:rPr lang="en-US" altLang="zh-CN" sz="1050" kern="1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-Dashboard</a:t>
            </a:r>
            <a:r>
              <a:rPr lang="zh-CN" altLang="en-US" sz="1050" kern="1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项目。</a:t>
            </a:r>
            <a:endParaRPr lang="en-US" altLang="zh-CN" sz="1050" kern="1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0" fontAlgn="base" hangingPunct="0"/>
            <a:r>
              <a:rPr lang="zh-CN" altLang="en-US" b="1" kern="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任务分工</a:t>
            </a:r>
            <a:r>
              <a:rPr lang="zh-CN" altLang="en-US" b="1" kern="1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：方案架构设计、安装部署、</a:t>
            </a:r>
            <a:r>
              <a:rPr lang="zh-CN" altLang="en-US" b="1" kern="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权限</a:t>
            </a:r>
            <a:r>
              <a:rPr lang="zh-CN" altLang="en-US" b="1" kern="1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管理、</a:t>
            </a:r>
            <a:r>
              <a:rPr lang="en-US" altLang="zh-CN" b="1" kern="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Operator-hub</a:t>
            </a:r>
            <a:r>
              <a:rPr lang="zh-CN" altLang="en-US" b="1" kern="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对接</a:t>
            </a:r>
            <a:endParaRPr lang="en-US" altLang="zh-CN" b="1" kern="1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Text Box 4">
            <a:extLst>
              <a:ext uri="{FF2B5EF4-FFF2-40B4-BE49-F238E27FC236}">
                <a16:creationId xmlns="" xmlns:a16="http://schemas.microsoft.com/office/drawing/2014/main" id="{3E0CDEEB-A941-4F0B-9E9D-D5DD39A7BB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41257" y="3749278"/>
            <a:ext cx="5845491" cy="9894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eaLnBrk="0" fontAlgn="base" hangingPunct="0"/>
            <a:r>
              <a:rPr lang="zh-CN" altLang="en-US" b="1" kern="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朱增宝</a:t>
            </a:r>
            <a:r>
              <a:rPr lang="zh-CN" altLang="zh-CN" kern="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zh-CN" altLang="en-US" kern="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博一 </a:t>
            </a:r>
            <a:r>
              <a:rPr lang="zh-CN" altLang="en-US" kern="1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kern="1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0" fontAlgn="base" hangingPunct="0"/>
            <a:r>
              <a:rPr lang="zh-CN" altLang="en-US" sz="1050" kern="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研究方向</a:t>
            </a:r>
            <a:r>
              <a:rPr lang="zh-CN" altLang="en-US" sz="1050" kern="1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为移动通信</a:t>
            </a:r>
            <a:r>
              <a:rPr lang="zh-CN" altLang="en-US" sz="1050" kern="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网络安全</a:t>
            </a:r>
            <a:r>
              <a:rPr lang="zh-CN" altLang="en-US" sz="1050" kern="1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、无线通信加密认证、智能无线组网。参与</a:t>
            </a:r>
            <a:r>
              <a:rPr lang="zh-CN" altLang="en-US" sz="1050" kern="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多项国家自然科学基金及国家重点研发项目，获国家发明专利两项；参与中国计算机设计大赛“医院室内定位导航”、中国移动研究院项目“基于</a:t>
            </a:r>
            <a:r>
              <a:rPr lang="en-US" altLang="zh-CN" sz="1050" kern="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lang="zh-CN" altLang="en-US" sz="1050" kern="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的新型无线信道建模”研究、卫星通信软件无线电接收机设计方案研究</a:t>
            </a:r>
            <a:r>
              <a:rPr lang="zh-CN" altLang="en-US" sz="1050" kern="1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050" kern="1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0" fontAlgn="base" hangingPunct="0"/>
            <a:r>
              <a:rPr lang="zh-CN" altLang="en-US" b="1" kern="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任务分工</a:t>
            </a:r>
            <a:r>
              <a:rPr lang="zh-CN" altLang="en-US" b="1" kern="1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b="1" kern="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b="1" kern="1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方案架构设计、</a:t>
            </a:r>
            <a:r>
              <a:rPr lang="en-US" altLang="zh-CN" b="1" kern="1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Operator</a:t>
            </a:r>
            <a:r>
              <a:rPr lang="zh-CN" altLang="en-US" b="1" kern="1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权限管理</a:t>
            </a:r>
          </a:p>
          <a:p>
            <a:pPr eaLnBrk="0" fontAlgn="base" hangingPunct="0"/>
            <a:endParaRPr lang="zh-CN" altLang="en-US" sz="1050" kern="1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933" y="2565735"/>
            <a:ext cx="742880" cy="104003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933" y="3709795"/>
            <a:ext cx="742880" cy="990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44890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/>
        </p:nvSpPr>
        <p:spPr>
          <a:xfrm>
            <a:off x="1371599" y="2255887"/>
            <a:ext cx="6915149" cy="111174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25000"/>
              </a:lnSpc>
              <a:spcBef>
                <a:spcPts val="600"/>
              </a:spcBef>
              <a:buFont typeface="Wingdings" panose="05000000000000000000" pitchFamily="2" charset="2"/>
              <a:buChar char="p"/>
            </a:pPr>
            <a:endParaRPr lang="en-US" altLang="zh-CN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1371600" y="1144141"/>
            <a:ext cx="6915149" cy="111174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25000"/>
              </a:lnSpc>
              <a:spcBef>
                <a:spcPts val="600"/>
              </a:spcBef>
              <a:buFont typeface="Wingdings" panose="05000000000000000000" pitchFamily="2" charset="2"/>
              <a:buChar char="p"/>
            </a:pPr>
            <a:endParaRPr lang="en-US" altLang="zh-CN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66675" y="177165"/>
            <a:ext cx="2374106" cy="188595"/>
            <a:chOff x="420" y="432"/>
            <a:chExt cx="4985" cy="396"/>
          </a:xfrm>
        </p:grpSpPr>
        <p:pic>
          <p:nvPicPr>
            <p:cNvPr id="3" name="图片 2" descr="tittle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0" y="432"/>
              <a:ext cx="2405" cy="397"/>
            </a:xfrm>
            <a:prstGeom prst="rect">
              <a:avLst/>
            </a:prstGeom>
          </p:spPr>
        </p:pic>
        <p:pic>
          <p:nvPicPr>
            <p:cNvPr id="4" name="图片 3" descr="tittle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65" y="460"/>
              <a:ext cx="2441" cy="340"/>
            </a:xfrm>
            <a:prstGeom prst="rect">
              <a:avLst/>
            </a:prstGeom>
          </p:spPr>
        </p:pic>
      </p:grpSp>
      <p:cxnSp>
        <p:nvCxnSpPr>
          <p:cNvPr id="6" name="直接连接符 5"/>
          <p:cNvCxnSpPr/>
          <p:nvPr/>
        </p:nvCxnSpPr>
        <p:spPr>
          <a:xfrm>
            <a:off x="0" y="461963"/>
            <a:ext cx="2538000" cy="0"/>
          </a:xfrm>
          <a:prstGeom prst="line">
            <a:avLst/>
          </a:prstGeom>
          <a:ln w="22225" cmpd="sng">
            <a:solidFill>
              <a:srgbClr val="0029B5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6603683" y="4738688"/>
            <a:ext cx="2538000" cy="0"/>
          </a:xfrm>
          <a:prstGeom prst="line">
            <a:avLst/>
          </a:prstGeom>
          <a:ln w="22225" cmpd="sng">
            <a:solidFill>
              <a:srgbClr val="0029B5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 descr="挂件-效果图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6059" y="4809173"/>
            <a:ext cx="2575560" cy="234315"/>
          </a:xfrm>
          <a:prstGeom prst="rect">
            <a:avLst/>
          </a:prstGeom>
        </p:spPr>
      </p:pic>
      <p:sp>
        <p:nvSpPr>
          <p:cNvPr id="22" name="Rectangle 5">
            <a:extLst>
              <a:ext uri="{FF2B5EF4-FFF2-40B4-BE49-F238E27FC236}">
                <a16:creationId xmlns="" xmlns:a16="http://schemas.microsoft.com/office/drawing/2014/main" id="{EB89A5D0-E2BA-4ABB-8C00-F377CF48B3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9" name="Text Box 4">
            <a:extLst>
              <a:ext uri="{FF2B5EF4-FFF2-40B4-BE49-F238E27FC236}">
                <a16:creationId xmlns="" xmlns:a16="http://schemas.microsoft.com/office/drawing/2014/main" id="{EE607962-873D-4D40-9C44-028094F445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51948" y="2326371"/>
            <a:ext cx="5759428" cy="1041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zh-CN" altLang="en-US" b="1" kern="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赵文静</a:t>
            </a:r>
            <a:r>
              <a:rPr lang="zh-CN" altLang="zh-CN" kern="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zh-CN" altLang="en-US" kern="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研二 </a:t>
            </a:r>
            <a:r>
              <a:rPr lang="zh-CN" altLang="en-US" kern="1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en-US" altLang="zh-CN" kern="1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br>
              <a:rPr lang="en-US" altLang="zh-CN" kern="1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1050" kern="1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主要移动通信网络密钥协商、网络安全形式化验证。参与</a:t>
            </a:r>
            <a:r>
              <a:rPr lang="zh-CN" altLang="en-US" sz="1050" kern="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多项国家自然科学基金及国家重点研发项目；参加大创项目</a:t>
            </a:r>
            <a:r>
              <a:rPr lang="en-US" altLang="zh-CN" sz="1050" kern="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050" kern="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“校园二手交易</a:t>
            </a:r>
            <a:r>
              <a:rPr lang="en-US" altLang="zh-CN" sz="1050" kern="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APP”</a:t>
            </a:r>
            <a:r>
              <a:rPr lang="zh-CN" altLang="en-US" sz="1050" kern="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；参加 “互联网</a:t>
            </a:r>
            <a:r>
              <a:rPr lang="en-US" altLang="zh-CN" sz="1050" kern="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+”</a:t>
            </a:r>
            <a:r>
              <a:rPr lang="zh-CN" altLang="en-US" sz="1050" kern="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大赛项目“车型天下小程序”；完成“头戴式微型谷歌眼镜的智能控制”等项目</a:t>
            </a:r>
            <a:r>
              <a:rPr lang="zh-CN" altLang="en-US" sz="1050" kern="1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050" kern="1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zh-CN" altLang="en-US" b="1" kern="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任务分工</a:t>
            </a:r>
            <a:r>
              <a:rPr lang="zh-CN" altLang="en-US" b="1" kern="1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b="1" kern="1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Operator</a:t>
            </a:r>
            <a:r>
              <a:rPr lang="zh-CN" altLang="en-US" b="1" kern="1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依赖解析、</a:t>
            </a:r>
            <a:r>
              <a:rPr lang="en-US" altLang="zh-CN" b="1" kern="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Operator</a:t>
            </a:r>
            <a:r>
              <a:rPr lang="zh-CN" altLang="en-US" b="1" kern="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版本管理</a:t>
            </a:r>
            <a:endParaRPr lang="en-US" altLang="zh-CN" b="1" kern="1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标题 8">
            <a:extLst>
              <a:ext uri="{FF2B5EF4-FFF2-40B4-BE49-F238E27FC236}">
                <a16:creationId xmlns:a16="http://schemas.microsoft.com/office/drawing/2014/main" xmlns="" id="{8DF73B70-2B19-4158-9A95-CD4E8A953B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22149" y="402650"/>
            <a:ext cx="1996999" cy="536796"/>
          </a:xfrm>
        </p:spPr>
        <p:txBody>
          <a:bodyPr>
            <a:noAutofit/>
          </a:bodyPr>
          <a:lstStyle/>
          <a:p>
            <a:pPr marL="342900" indent="-342900" algn="ctr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000" b="1" dirty="0" smtClean="0">
                <a:solidFill>
                  <a:srgbClr val="0029B5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团队介绍</a:t>
            </a:r>
            <a:endParaRPr lang="zh-CN" altLang="en-US" sz="2000" b="1" dirty="0">
              <a:solidFill>
                <a:srgbClr val="0029B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icrosoft YaHei Bold" panose="020B0503020204020204" charset="-122"/>
            </a:endParaRPr>
          </a:p>
        </p:txBody>
      </p:sp>
      <p:sp>
        <p:nvSpPr>
          <p:cNvPr id="20" name="AutoShape 4"/>
          <p:cNvSpPr>
            <a:spLocks noChangeArrowheads="1"/>
          </p:cNvSpPr>
          <p:nvPr/>
        </p:nvSpPr>
        <p:spPr bwMode="blackWhite">
          <a:xfrm>
            <a:off x="411817" y="1100813"/>
            <a:ext cx="640080" cy="3492183"/>
          </a:xfrm>
          <a:prstGeom prst="roundRect">
            <a:avLst>
              <a:gd name="adj" fmla="val 9106"/>
            </a:avLst>
          </a:prstGeom>
          <a:solidFill>
            <a:srgbClr val="3E3EBC"/>
          </a:solidFill>
          <a:ln w="28575" cmpd="sng">
            <a:solidFill>
              <a:schemeClr val="bg1"/>
            </a:solidFill>
            <a:prstDash val="solid"/>
            <a:rou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82570" tIns="41285" rIns="82570" bIns="41285" anchor="ctr"/>
          <a:lstStyle>
            <a:lvl1pPr>
              <a:defRPr sz="3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Times New Roman" panose="02020603050405020304" pitchFamily="18" charset="0"/>
              </a:rPr>
              <a:t>团</a:t>
            </a:r>
            <a:endParaRPr kumimoji="0" lang="en-US" altLang="zh-CN" sz="3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ea typeface="+mn-ea"/>
              <a:cs typeface="Times New Roman" panose="02020603050405020304" pitchFamily="18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Times New Roman" panose="02020603050405020304" pitchFamily="18" charset="0"/>
              </a:rPr>
              <a:t>队</a:t>
            </a:r>
            <a:endParaRPr kumimoji="0" lang="en-US" altLang="zh-CN" sz="3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ea typeface="+mn-ea"/>
              <a:cs typeface="Times New Roman" panose="02020603050405020304" pitchFamily="18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Times New Roman" panose="02020603050405020304" pitchFamily="18" charset="0"/>
              </a:rPr>
              <a:t>成</a:t>
            </a:r>
            <a:endParaRPr kumimoji="0" lang="en-US" altLang="zh-CN" sz="3000" b="1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ea typeface="+mn-ea"/>
              <a:cs typeface="Times New Roman" panose="02020603050405020304" pitchFamily="18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Times New Roman" panose="02020603050405020304" pitchFamily="18" charset="0"/>
              </a:rPr>
              <a:t>员</a:t>
            </a:r>
            <a:endParaRPr kumimoji="0" lang="en-US" altLang="zh-CN" sz="3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25" name="Text Box 4">
            <a:extLst>
              <a:ext uri="{FF2B5EF4-FFF2-40B4-BE49-F238E27FC236}">
                <a16:creationId xmlns="" xmlns:a16="http://schemas.microsoft.com/office/drawing/2014/main" id="{EFD7D0FA-238E-4AC2-9E4F-5AD999564F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30211" y="1196087"/>
            <a:ext cx="5705793" cy="1029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zh-CN" altLang="en-US" b="1" kern="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梁盛源</a:t>
            </a:r>
            <a:r>
              <a:rPr lang="zh-CN" altLang="zh-CN" kern="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zh-CN" altLang="en-US" kern="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研一 </a:t>
            </a:r>
            <a:r>
              <a:rPr lang="zh-CN" altLang="en-US" kern="1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en-US" altLang="zh-CN" kern="1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br>
              <a:rPr lang="en-US" altLang="zh-CN" kern="1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1050" kern="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主要研究无线通信能效管理、虚拟环境下网络资源管理。</a:t>
            </a:r>
            <a:r>
              <a:rPr lang="zh-CN" altLang="en-US" sz="1050" kern="1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参与</a:t>
            </a:r>
            <a:r>
              <a:rPr lang="zh-CN" altLang="en-US" sz="1050" kern="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多项国家自然科学基金及国家重点研发项目，主要研究软件定义网络、移动网络安全等相关课题；参与智能云开发工作并主要负责搭建项目内后端服务模块</a:t>
            </a:r>
            <a:r>
              <a:rPr lang="zh-CN" altLang="en-US" kern="1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kern="1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zh-CN" altLang="en-US" b="1" kern="1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任务分工：</a:t>
            </a:r>
            <a:r>
              <a:rPr lang="en-US" altLang="zh-CN" b="1" kern="1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x86</a:t>
            </a:r>
            <a:r>
              <a:rPr lang="zh-CN" altLang="en-US" b="1" kern="1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开发平台搭建、</a:t>
            </a:r>
            <a:r>
              <a:rPr lang="en-US" altLang="zh-CN" b="1" kern="1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Operator</a:t>
            </a:r>
            <a:r>
              <a:rPr lang="zh-CN" altLang="en-US" b="1" kern="1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版本管理、</a:t>
            </a:r>
            <a:r>
              <a:rPr lang="en-US" altLang="zh-CN" b="1" kern="1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Operator</a:t>
            </a:r>
            <a:r>
              <a:rPr lang="zh-CN" altLang="en-US" b="1" kern="1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卸载</a:t>
            </a:r>
            <a:endParaRPr lang="en-US" altLang="zh-CN" kern="1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1371599" y="3367633"/>
            <a:ext cx="6915149" cy="111174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25000"/>
              </a:lnSpc>
              <a:spcBef>
                <a:spcPts val="600"/>
              </a:spcBef>
              <a:buFont typeface="Wingdings" panose="05000000000000000000" pitchFamily="2" charset="2"/>
              <a:buChar char="p"/>
            </a:pPr>
            <a:endParaRPr lang="en-US" altLang="zh-CN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7" name="Text Box 4">
            <a:extLst>
              <a:ext uri="{FF2B5EF4-FFF2-40B4-BE49-F238E27FC236}">
                <a16:creationId xmlns="" xmlns:a16="http://schemas.microsoft.com/office/drawing/2014/main" id="{EFD7D0FA-238E-4AC2-9E4F-5AD999564F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41257" y="3471407"/>
            <a:ext cx="5759428" cy="9621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zh-CN" altLang="en-US" b="1" kern="1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余康佳</a:t>
            </a:r>
            <a:r>
              <a:rPr lang="zh-CN" altLang="zh-CN" kern="1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zh-CN" altLang="en-US" kern="1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大四）</a:t>
            </a:r>
            <a:r>
              <a:rPr lang="en-US" altLang="zh-CN" kern="1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br>
              <a:rPr lang="en-US" altLang="zh-CN" kern="1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1050" kern="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主要研究无人机组网</a:t>
            </a:r>
            <a:r>
              <a:rPr lang="zh-CN" altLang="en-US" sz="1050" kern="1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设计。参与完成“</a:t>
            </a:r>
            <a:r>
              <a:rPr lang="zh-CN" altLang="en-US" sz="1050" kern="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</a:t>
            </a:r>
            <a:r>
              <a:rPr lang="en-US" altLang="zh-CN" sz="1050" kern="1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sz="1050" kern="1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的风格迁移”项目、开发“教室抬头率监测系统”；完成大创项目“多模态人物识别技术的研究与实现” ，参加数学建模竞赛并获北京市赛区二等奖。</a:t>
            </a:r>
            <a:endParaRPr lang="en-US" altLang="zh-CN" sz="1050" kern="1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zh-CN" altLang="en-US" b="1" kern="1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任务分工：</a:t>
            </a:r>
            <a:r>
              <a:rPr lang="en-US" altLang="zh-CN" b="1" kern="1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arm64</a:t>
            </a:r>
            <a:r>
              <a:rPr lang="zh-CN" altLang="en-US" b="1" kern="1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开发平台搭建、</a:t>
            </a:r>
            <a:r>
              <a:rPr lang="en-US" altLang="zh-CN" b="1" kern="1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Operator</a:t>
            </a:r>
            <a:r>
              <a:rPr lang="zh-CN" altLang="en-US" b="1" kern="1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安装部署</a:t>
            </a:r>
            <a:endParaRPr lang="en-US" altLang="zh-CN" b="1" kern="1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zh-CN" altLang="en-US" sz="1050" kern="1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0259" y="1156767"/>
            <a:ext cx="789950" cy="105326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0258" y="3425361"/>
            <a:ext cx="801299" cy="100816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0258" y="2320706"/>
            <a:ext cx="751875" cy="986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61417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66675" y="177165"/>
            <a:ext cx="2374106" cy="188595"/>
            <a:chOff x="420" y="432"/>
            <a:chExt cx="4985" cy="396"/>
          </a:xfrm>
        </p:grpSpPr>
        <p:pic>
          <p:nvPicPr>
            <p:cNvPr id="3" name="图片 2" descr="tittle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0" y="432"/>
              <a:ext cx="2405" cy="397"/>
            </a:xfrm>
            <a:prstGeom prst="rect">
              <a:avLst/>
            </a:prstGeom>
          </p:spPr>
        </p:pic>
        <p:pic>
          <p:nvPicPr>
            <p:cNvPr id="4" name="图片 3" descr="tittle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65" y="460"/>
              <a:ext cx="2441" cy="340"/>
            </a:xfrm>
            <a:prstGeom prst="rect">
              <a:avLst/>
            </a:prstGeom>
          </p:spPr>
        </p:pic>
      </p:grpSp>
      <p:cxnSp>
        <p:nvCxnSpPr>
          <p:cNvPr id="6" name="直接连接符 5"/>
          <p:cNvCxnSpPr/>
          <p:nvPr/>
        </p:nvCxnSpPr>
        <p:spPr>
          <a:xfrm>
            <a:off x="0" y="461963"/>
            <a:ext cx="2538000" cy="0"/>
          </a:xfrm>
          <a:prstGeom prst="line">
            <a:avLst/>
          </a:prstGeom>
          <a:ln w="22225" cmpd="sng">
            <a:solidFill>
              <a:srgbClr val="0029B5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6603683" y="4738688"/>
            <a:ext cx="2538000" cy="0"/>
          </a:xfrm>
          <a:prstGeom prst="line">
            <a:avLst/>
          </a:prstGeom>
          <a:ln w="22225" cmpd="sng">
            <a:solidFill>
              <a:srgbClr val="0029B5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 descr="挂件-效果图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6059" y="4809173"/>
            <a:ext cx="2575560" cy="234315"/>
          </a:xfrm>
          <a:prstGeom prst="rect">
            <a:avLst/>
          </a:prstGeom>
        </p:spPr>
      </p:pic>
      <p:sp>
        <p:nvSpPr>
          <p:cNvPr id="9" name="标题 8"/>
          <p:cNvSpPr>
            <a:spLocks noGrp="1"/>
          </p:cNvSpPr>
          <p:nvPr>
            <p:ph type="ctrTitle"/>
          </p:nvPr>
        </p:nvSpPr>
        <p:spPr>
          <a:xfrm>
            <a:off x="694690" y="1604645"/>
            <a:ext cx="7754620" cy="1224280"/>
          </a:xfrm>
        </p:spPr>
        <p:txBody>
          <a:bodyPr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3000" b="1" dirty="0">
                <a:solidFill>
                  <a:srgbClr val="0029B5"/>
                </a:solidFill>
                <a:latin typeface="Microsoft YaHei Bold" panose="020B0503020204020204" charset="-122"/>
                <a:ea typeface="Microsoft YaHei Bold" panose="020B0503020204020204" charset="-122"/>
                <a:cs typeface="Microsoft YaHei Bold" panose="020B0503020204020204" charset="-122"/>
              </a:rPr>
              <a:t>Part 1 </a:t>
            </a:r>
            <a:r>
              <a:rPr lang="zh-CN" altLang="en-US" sz="3000" b="1" dirty="0">
                <a:solidFill>
                  <a:srgbClr val="0029B5"/>
                </a:solidFill>
                <a:latin typeface="Microsoft YaHei Bold" panose="020B0503020204020204" charset="-122"/>
                <a:ea typeface="Microsoft YaHei Bold" panose="020B0503020204020204" charset="-122"/>
                <a:cs typeface="Microsoft YaHei Bold" panose="020B0503020204020204" charset="-122"/>
              </a:rPr>
              <a:t>作品完成情况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66675" y="177165"/>
            <a:ext cx="2374106" cy="188595"/>
            <a:chOff x="420" y="432"/>
            <a:chExt cx="4985" cy="396"/>
          </a:xfrm>
        </p:grpSpPr>
        <p:pic>
          <p:nvPicPr>
            <p:cNvPr id="3" name="图片 2" descr="tittle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0" y="432"/>
              <a:ext cx="2405" cy="397"/>
            </a:xfrm>
            <a:prstGeom prst="rect">
              <a:avLst/>
            </a:prstGeom>
          </p:spPr>
        </p:pic>
        <p:pic>
          <p:nvPicPr>
            <p:cNvPr id="4" name="图片 3" descr="tittle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65" y="460"/>
              <a:ext cx="2441" cy="340"/>
            </a:xfrm>
            <a:prstGeom prst="rect">
              <a:avLst/>
            </a:prstGeom>
          </p:spPr>
        </p:pic>
      </p:grpSp>
      <p:cxnSp>
        <p:nvCxnSpPr>
          <p:cNvPr id="6" name="直接连接符 5"/>
          <p:cNvCxnSpPr/>
          <p:nvPr/>
        </p:nvCxnSpPr>
        <p:spPr>
          <a:xfrm>
            <a:off x="0" y="461963"/>
            <a:ext cx="2538000" cy="0"/>
          </a:xfrm>
          <a:prstGeom prst="line">
            <a:avLst/>
          </a:prstGeom>
          <a:ln w="22225" cmpd="sng">
            <a:solidFill>
              <a:srgbClr val="0029B5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6603683" y="4738688"/>
            <a:ext cx="2538000" cy="0"/>
          </a:xfrm>
          <a:prstGeom prst="line">
            <a:avLst/>
          </a:prstGeom>
          <a:ln w="22225" cmpd="sng">
            <a:solidFill>
              <a:srgbClr val="0029B5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 descr="挂件-效果图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6059" y="4809173"/>
            <a:ext cx="2575560" cy="234315"/>
          </a:xfrm>
          <a:prstGeom prst="rect">
            <a:avLst/>
          </a:prstGeom>
        </p:spPr>
      </p:pic>
      <p:cxnSp>
        <p:nvCxnSpPr>
          <p:cNvPr id="22" name="直接连接符 21"/>
          <p:cNvCxnSpPr/>
          <p:nvPr/>
        </p:nvCxnSpPr>
        <p:spPr>
          <a:xfrm flipH="1">
            <a:off x="6123065" y="1367698"/>
            <a:ext cx="7331" cy="2889894"/>
          </a:xfrm>
          <a:prstGeom prst="line">
            <a:avLst/>
          </a:prstGeom>
          <a:ln w="28575">
            <a:solidFill>
              <a:srgbClr val="44546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 flipH="1">
            <a:off x="4432784" y="1371161"/>
            <a:ext cx="7331" cy="2889894"/>
          </a:xfrm>
          <a:prstGeom prst="line">
            <a:avLst/>
          </a:prstGeom>
          <a:ln w="28575">
            <a:solidFill>
              <a:srgbClr val="BD392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 flipH="1">
            <a:off x="2810975" y="1367698"/>
            <a:ext cx="7331" cy="2889894"/>
          </a:xfrm>
          <a:prstGeom prst="line">
            <a:avLst/>
          </a:prstGeom>
          <a:ln w="28575">
            <a:solidFill>
              <a:srgbClr val="F29B2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>
            <a:cxnSpLocks/>
          </p:cNvCxnSpPr>
          <p:nvPr/>
        </p:nvCxnSpPr>
        <p:spPr>
          <a:xfrm flipH="1">
            <a:off x="961062" y="1316032"/>
            <a:ext cx="1" cy="3030605"/>
          </a:xfrm>
          <a:prstGeom prst="line">
            <a:avLst/>
          </a:prstGeom>
          <a:ln w="28575">
            <a:solidFill>
              <a:srgbClr val="1EA18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AutoShape 11"/>
          <p:cNvSpPr>
            <a:spLocks/>
          </p:cNvSpPr>
          <p:nvPr/>
        </p:nvSpPr>
        <p:spPr bwMode="auto">
          <a:xfrm>
            <a:off x="1034319" y="1388112"/>
            <a:ext cx="1954590" cy="240387"/>
          </a:xfrm>
          <a:prstGeom prst="roundRect">
            <a:avLst>
              <a:gd name="adj" fmla="val 50000"/>
            </a:avLst>
          </a:prstGeom>
          <a:solidFill>
            <a:srgbClr val="1EA185"/>
          </a:solidFill>
          <a:ln w="25400" cap="flat" cmpd="sng">
            <a:solidFill>
              <a:srgbClr val="000000">
                <a:alpha val="0"/>
              </a:srgbClr>
            </a:solidFill>
            <a:prstDash val="solid"/>
            <a:miter lim="0"/>
            <a:headEnd/>
            <a:tailEnd/>
          </a:ln>
          <a:effectLst/>
        </p:spPr>
        <p:txBody>
          <a:bodyPr lIns="0" tIns="0" rIns="0" bIns="0" anchor="ctr"/>
          <a:lstStyle/>
          <a:p>
            <a:pPr defTabSz="1687827">
              <a:defRPr/>
            </a:pPr>
            <a:endParaRPr lang="es-ES" sz="3200" kern="0">
              <a:solidFill>
                <a:srgbClr val="445469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Gill Sans" charset="0"/>
              <a:sym typeface="Gill Sans" charset="0"/>
            </a:endParaRPr>
          </a:p>
        </p:txBody>
      </p:sp>
      <p:grpSp>
        <p:nvGrpSpPr>
          <p:cNvPr id="27" name="Group 85"/>
          <p:cNvGrpSpPr/>
          <p:nvPr/>
        </p:nvGrpSpPr>
        <p:grpSpPr>
          <a:xfrm>
            <a:off x="747898" y="1346464"/>
            <a:ext cx="384222" cy="313004"/>
            <a:chOff x="1434985" y="6982392"/>
            <a:chExt cx="820764" cy="846425"/>
          </a:xfrm>
        </p:grpSpPr>
        <p:sp>
          <p:nvSpPr>
            <p:cNvPr id="28" name="AutoShape 13"/>
            <p:cNvSpPr>
              <a:spLocks/>
            </p:cNvSpPr>
            <p:nvPr/>
          </p:nvSpPr>
          <p:spPr bwMode="auto">
            <a:xfrm>
              <a:off x="1434985" y="6982392"/>
              <a:ext cx="820764" cy="846425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8" y="6724"/>
                    <a:pt x="20638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solidFill>
              <a:srgbClr val="1EA185"/>
            </a:solidFill>
            <a:ln w="25400" cap="flat" cmpd="sng">
              <a:solidFill>
                <a:srgbClr val="000000">
                  <a:alpha val="0"/>
                </a:srgbClr>
              </a:solidFill>
              <a:prstDash val="solid"/>
              <a:miter lim="0"/>
              <a:headEnd/>
              <a:tailEnd/>
            </a:ln>
            <a:effectLst/>
          </p:spPr>
          <p:txBody>
            <a:bodyPr lIns="0" tIns="0" rIns="0" bIns="0" anchor="ctr"/>
            <a:lstStyle/>
            <a:p>
              <a:pPr defTabSz="1687827">
                <a:defRPr/>
              </a:pPr>
              <a:endParaRPr lang="es-ES" sz="3200" kern="0">
                <a:solidFill>
                  <a:srgbClr val="44546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Gill Sans" charset="0"/>
                <a:sym typeface="Gill Sans" charset="0"/>
              </a:endParaRPr>
            </a:p>
          </p:txBody>
        </p:sp>
        <p:sp>
          <p:nvSpPr>
            <p:cNvPr id="29" name="AutoShape 14"/>
            <p:cNvSpPr>
              <a:spLocks/>
            </p:cNvSpPr>
            <p:nvPr/>
          </p:nvSpPr>
          <p:spPr bwMode="auto">
            <a:xfrm>
              <a:off x="1616856" y="7206386"/>
              <a:ext cx="414108" cy="414213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solidFill>
              <a:sysClr val="window" lastClr="FFFFFF"/>
            </a:solidFill>
            <a:ln w="25400" cap="flat" cmpd="sng">
              <a:solidFill>
                <a:srgbClr val="000000">
                  <a:alpha val="0"/>
                </a:srgbClr>
              </a:solidFill>
              <a:prstDash val="solid"/>
              <a:miter lim="0"/>
              <a:headEnd/>
              <a:tailEnd/>
            </a:ln>
            <a:effectLst/>
          </p:spPr>
          <p:txBody>
            <a:bodyPr lIns="0" tIns="0" rIns="0" bIns="0" anchor="ctr"/>
            <a:lstStyle/>
            <a:p>
              <a:pPr defTabSz="1687827">
                <a:defRPr/>
              </a:pPr>
              <a:endParaRPr lang="es-ES" sz="3200" kern="0">
                <a:solidFill>
                  <a:srgbClr val="44546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Gill Sans" charset="0"/>
                <a:sym typeface="Gill Sans" charset="0"/>
              </a:endParaRPr>
            </a:p>
          </p:txBody>
        </p:sp>
      </p:grpSp>
      <p:sp>
        <p:nvSpPr>
          <p:cNvPr id="30" name="AutoShape 54"/>
          <p:cNvSpPr>
            <a:spLocks/>
          </p:cNvSpPr>
          <p:nvPr/>
        </p:nvSpPr>
        <p:spPr bwMode="auto">
          <a:xfrm rot="21599989">
            <a:off x="857959" y="1254784"/>
            <a:ext cx="167781" cy="8915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336" y="21599"/>
                </a:moveTo>
                <a:cubicBezTo>
                  <a:pt x="969" y="21599"/>
                  <a:pt x="657" y="21365"/>
                  <a:pt x="392" y="20890"/>
                </a:cubicBezTo>
                <a:cubicBezTo>
                  <a:pt x="132" y="20401"/>
                  <a:pt x="0" y="19835"/>
                  <a:pt x="0" y="19171"/>
                </a:cubicBezTo>
                <a:cubicBezTo>
                  <a:pt x="0" y="18480"/>
                  <a:pt x="135" y="17907"/>
                  <a:pt x="403" y="17419"/>
                </a:cubicBezTo>
                <a:lnTo>
                  <a:pt x="9821" y="716"/>
                </a:lnTo>
                <a:cubicBezTo>
                  <a:pt x="10089" y="240"/>
                  <a:pt x="10412" y="0"/>
                  <a:pt x="10790" y="0"/>
                </a:cubicBezTo>
                <a:cubicBezTo>
                  <a:pt x="11176" y="0"/>
                  <a:pt x="11503" y="240"/>
                  <a:pt x="11774" y="716"/>
                </a:cubicBezTo>
                <a:lnTo>
                  <a:pt x="21196" y="17419"/>
                </a:lnTo>
                <a:cubicBezTo>
                  <a:pt x="21464" y="17907"/>
                  <a:pt x="21600" y="18480"/>
                  <a:pt x="21600" y="19171"/>
                </a:cubicBezTo>
                <a:cubicBezTo>
                  <a:pt x="21600" y="19815"/>
                  <a:pt x="21467" y="20375"/>
                  <a:pt x="21203" y="20870"/>
                </a:cubicBezTo>
                <a:cubicBezTo>
                  <a:pt x="20942" y="21359"/>
                  <a:pt x="20626" y="21599"/>
                  <a:pt x="20263" y="21599"/>
                </a:cubicBezTo>
                <a:lnTo>
                  <a:pt x="1336" y="21599"/>
                </a:lnTo>
                <a:close/>
              </a:path>
            </a:pathLst>
          </a:custGeom>
          <a:solidFill>
            <a:srgbClr val="1EA185"/>
          </a:solidFill>
          <a:ln>
            <a:noFill/>
          </a:ln>
          <a:effectLst/>
        </p:spPr>
        <p:txBody>
          <a:bodyPr lIns="35162" tIns="35162" rIns="35162" bIns="35162" anchor="ctr"/>
          <a:lstStyle/>
          <a:p>
            <a:pPr defTabSz="421957">
              <a:defRPr/>
            </a:pPr>
            <a:endParaRPr lang="es-ES" kern="0">
              <a:solidFill>
                <a:srgbClr val="445469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Gill Sans" charset="0"/>
              <a:sym typeface="Gill Sans" charset="0"/>
            </a:endParaRPr>
          </a:p>
        </p:txBody>
      </p:sp>
      <p:sp>
        <p:nvSpPr>
          <p:cNvPr id="31" name="TextBox 114"/>
          <p:cNvSpPr txBox="1"/>
          <p:nvPr/>
        </p:nvSpPr>
        <p:spPr>
          <a:xfrm>
            <a:off x="923717" y="1343827"/>
            <a:ext cx="2031495" cy="339705"/>
          </a:xfrm>
          <a:prstGeom prst="rect">
            <a:avLst/>
          </a:prstGeom>
          <a:noFill/>
        </p:spPr>
        <p:txBody>
          <a:bodyPr wrap="square" lIns="168778" tIns="84390" rIns="168778" bIns="84390" rtlCol="0">
            <a:spAutoFit/>
          </a:bodyPr>
          <a:lstStyle/>
          <a:p>
            <a:pPr algn="ctr" defTabSz="1687827"/>
            <a:r>
              <a:rPr lang="en-US" altLang="zh-CN" sz="11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parajita" panose="020B0604020202020204" pitchFamily="34" charset="0"/>
              </a:rPr>
              <a:t>operator</a:t>
            </a:r>
            <a:r>
              <a:rPr lang="zh-CN" altLang="en-US" sz="11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parajita" panose="020B0604020202020204" pitchFamily="34" charset="0"/>
              </a:rPr>
              <a:t>管理框架设计</a:t>
            </a:r>
            <a:endParaRPr lang="zh-CN" altLang="en-US" sz="11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parajita" panose="020B0604020202020204" pitchFamily="34" charset="0"/>
            </a:endParaRPr>
          </a:p>
        </p:txBody>
      </p:sp>
      <p:sp>
        <p:nvSpPr>
          <p:cNvPr id="35" name="AutoShape 14"/>
          <p:cNvSpPr>
            <a:spLocks/>
          </p:cNvSpPr>
          <p:nvPr/>
        </p:nvSpPr>
        <p:spPr bwMode="auto">
          <a:xfrm>
            <a:off x="850289" y="2057169"/>
            <a:ext cx="193856" cy="145878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ysClr val="window" lastClr="FFFFFF"/>
          </a:solidFill>
          <a:ln w="25400" cap="flat" cmpd="sng">
            <a:solidFill>
              <a:srgbClr val="000000">
                <a:alpha val="0"/>
              </a:srgbClr>
            </a:solidFill>
            <a:prstDash val="solid"/>
            <a:miter lim="0"/>
            <a:headEnd/>
            <a:tailEnd/>
          </a:ln>
          <a:effectLst/>
        </p:spPr>
        <p:txBody>
          <a:bodyPr lIns="0" tIns="0" rIns="0" bIns="0" anchor="ctr"/>
          <a:lstStyle/>
          <a:p>
            <a:pPr defTabSz="1687827">
              <a:defRPr/>
            </a:pPr>
            <a:endParaRPr lang="es-ES" sz="3200" kern="0">
              <a:solidFill>
                <a:srgbClr val="445469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Gill Sans" charset="0"/>
              <a:sym typeface="Gill Sans" charset="0"/>
            </a:endParaRPr>
          </a:p>
        </p:txBody>
      </p:sp>
      <p:sp>
        <p:nvSpPr>
          <p:cNvPr id="42" name="右箭头 41"/>
          <p:cNvSpPr/>
          <p:nvPr/>
        </p:nvSpPr>
        <p:spPr bwMode="auto">
          <a:xfrm>
            <a:off x="711535" y="908627"/>
            <a:ext cx="7537115" cy="483151"/>
          </a:xfrm>
          <a:prstGeom prst="rightArrow">
            <a:avLst>
              <a:gd name="adj1" fmla="val 50000"/>
              <a:gd name="adj2" fmla="val 142091"/>
            </a:avLst>
          </a:prstGeom>
          <a:solidFill>
            <a:schemeClr val="accent1">
              <a:lumMod val="75000"/>
            </a:schemeClr>
          </a:solidFill>
          <a:ln w="38100" algn="ctr">
            <a:noFill/>
            <a:prstDash val="solid"/>
            <a:round/>
            <a:headEnd/>
            <a:tailEnd/>
          </a:ln>
        </p:spPr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TextBox 81"/>
          <p:cNvSpPr txBox="1"/>
          <p:nvPr/>
        </p:nvSpPr>
        <p:spPr>
          <a:xfrm>
            <a:off x="963433" y="1043041"/>
            <a:ext cx="857091" cy="215444"/>
          </a:xfrm>
          <a:prstGeom prst="rect">
            <a:avLst/>
          </a:prstGeom>
          <a:noFill/>
        </p:spPr>
        <p:txBody>
          <a:bodyPr wrap="square" lIns="0" tIns="0" rIns="0" bIns="0" rtlCol="1" anchor="t" anchorCtr="0">
            <a:spAutoFit/>
          </a:bodyPr>
          <a:lstStyle/>
          <a:p>
            <a:pPr algn="ctr" defTabSz="1687827">
              <a:defRPr/>
            </a:pPr>
            <a:r>
              <a:rPr lang="en-US" b="1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rPr>
              <a:t>2020</a:t>
            </a:r>
            <a:r>
              <a:rPr lang="en-US" altLang="zh-CN" b="1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rPr>
              <a:t>.11</a:t>
            </a:r>
            <a:endParaRPr lang="x-none" b="1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TextBox 81"/>
          <p:cNvSpPr txBox="1"/>
          <p:nvPr/>
        </p:nvSpPr>
        <p:spPr>
          <a:xfrm>
            <a:off x="2410084" y="1058692"/>
            <a:ext cx="783890" cy="215444"/>
          </a:xfrm>
          <a:prstGeom prst="rect">
            <a:avLst/>
          </a:prstGeom>
          <a:noFill/>
        </p:spPr>
        <p:txBody>
          <a:bodyPr wrap="square" lIns="0" tIns="0" rIns="0" bIns="0" rtlCol="1" anchor="t" anchorCtr="0">
            <a:spAutoFit/>
          </a:bodyPr>
          <a:lstStyle/>
          <a:p>
            <a:pPr algn="ctr" defTabSz="1687827">
              <a:defRPr/>
            </a:pPr>
            <a:r>
              <a:rPr lang="en-US" b="1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rPr>
              <a:t>202</a:t>
            </a:r>
            <a:r>
              <a:rPr 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rPr>
              <a:t>1</a:t>
            </a:r>
            <a:r>
              <a:rPr lang="en-US" altLang="zh-CN" b="1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rPr>
              <a:t>.01</a:t>
            </a:r>
            <a:endParaRPr lang="x-none" b="1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TextBox 81"/>
          <p:cNvSpPr txBox="1"/>
          <p:nvPr/>
        </p:nvSpPr>
        <p:spPr>
          <a:xfrm>
            <a:off x="4084927" y="1049367"/>
            <a:ext cx="711888" cy="215444"/>
          </a:xfrm>
          <a:prstGeom prst="rect">
            <a:avLst/>
          </a:prstGeom>
          <a:noFill/>
        </p:spPr>
        <p:txBody>
          <a:bodyPr wrap="square" lIns="0" tIns="0" rIns="0" bIns="0" rtlCol="1" anchor="t" anchorCtr="0">
            <a:spAutoFit/>
          </a:bodyPr>
          <a:lstStyle/>
          <a:p>
            <a:pPr algn="ctr" defTabSz="1687827">
              <a:defRPr/>
            </a:pPr>
            <a:r>
              <a:rPr lang="en-US" b="1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rPr>
              <a:t>202</a:t>
            </a:r>
            <a:r>
              <a:rPr lang="en-US" altLang="zh-CN" b="1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rPr>
              <a:t>1.03</a:t>
            </a:r>
            <a:endParaRPr lang="x-none" b="1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TextBox 81"/>
          <p:cNvSpPr txBox="1"/>
          <p:nvPr/>
        </p:nvSpPr>
        <p:spPr>
          <a:xfrm>
            <a:off x="5588592" y="1071875"/>
            <a:ext cx="1058233" cy="215444"/>
          </a:xfrm>
          <a:prstGeom prst="rect">
            <a:avLst/>
          </a:prstGeom>
          <a:noFill/>
        </p:spPr>
        <p:txBody>
          <a:bodyPr wrap="square" lIns="0" tIns="0" rIns="0" bIns="0" rtlCol="1" anchor="t" anchorCtr="0">
            <a:spAutoFit/>
          </a:bodyPr>
          <a:lstStyle/>
          <a:p>
            <a:pPr algn="ctr" defTabSz="1687827">
              <a:defRPr/>
            </a:pPr>
            <a:r>
              <a:rPr lang="en-US" b="1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rPr>
              <a:t>202</a:t>
            </a:r>
            <a:r>
              <a:rPr lang="en-US" altLang="zh-CN" b="1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rPr>
              <a:t>1.04</a:t>
            </a:r>
            <a:endParaRPr lang="x-none" b="1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0" name="矩形 59">
            <a:extLst>
              <a:ext uri="{FF2B5EF4-FFF2-40B4-BE49-F238E27FC236}">
                <a16:creationId xmlns="" xmlns:a16="http://schemas.microsoft.com/office/drawing/2014/main" id="{5F24C098-1917-46FD-8C6E-E9D538EADA9E}"/>
              </a:ext>
            </a:extLst>
          </p:cNvPr>
          <p:cNvSpPr/>
          <p:nvPr/>
        </p:nvSpPr>
        <p:spPr>
          <a:xfrm>
            <a:off x="6891390" y="1008255"/>
            <a:ext cx="117211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687827">
              <a:defRPr/>
            </a:pP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rPr>
              <a:t>2021.04.20</a:t>
            </a:r>
            <a:endParaRPr lang="x-none" altLang="zh-CN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itchFamily="34" charset="0"/>
            </a:endParaRPr>
          </a:p>
        </p:txBody>
      </p:sp>
      <p:sp>
        <p:nvSpPr>
          <p:cNvPr id="61" name="矩形 60">
            <a:extLst>
              <a:ext uri="{FF2B5EF4-FFF2-40B4-BE49-F238E27FC236}">
                <a16:creationId xmlns="" xmlns:a16="http://schemas.microsoft.com/office/drawing/2014/main" id="{4DB7C20A-5A09-4553-97B5-E8C1F6BED12C}"/>
              </a:ext>
            </a:extLst>
          </p:cNvPr>
          <p:cNvSpPr/>
          <p:nvPr/>
        </p:nvSpPr>
        <p:spPr bwMode="auto">
          <a:xfrm>
            <a:off x="1149318" y="4247105"/>
            <a:ext cx="1326513" cy="439195"/>
          </a:xfrm>
          <a:prstGeom prst="rect">
            <a:avLst/>
          </a:prstGeom>
          <a:noFill/>
          <a:ln w="38100" algn="ctr">
            <a:solidFill>
              <a:srgbClr val="0F4484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/>
          <a:lstStyle/>
          <a:p>
            <a:pPr algn="ctr"/>
            <a:endParaRPr lang="zh-CN" altLang="en-US" sz="11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2" name="矩形 61">
            <a:extLst>
              <a:ext uri="{FF2B5EF4-FFF2-40B4-BE49-F238E27FC236}">
                <a16:creationId xmlns="" xmlns:a16="http://schemas.microsoft.com/office/drawing/2014/main" id="{7817DF8D-D638-4A1F-9E51-86697AC0A7DE}"/>
              </a:ext>
            </a:extLst>
          </p:cNvPr>
          <p:cNvSpPr/>
          <p:nvPr/>
        </p:nvSpPr>
        <p:spPr bwMode="auto">
          <a:xfrm>
            <a:off x="2483162" y="4247105"/>
            <a:ext cx="4040084" cy="439195"/>
          </a:xfrm>
          <a:prstGeom prst="rect">
            <a:avLst/>
          </a:prstGeom>
          <a:noFill/>
          <a:ln w="38100" algn="ctr">
            <a:solidFill>
              <a:srgbClr val="0F4484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/>
          <a:lstStyle/>
          <a:p>
            <a:pPr algn="ctr"/>
            <a:endParaRPr lang="zh-CN" altLang="en-US" sz="11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4" name="矩形 63">
            <a:extLst>
              <a:ext uri="{FF2B5EF4-FFF2-40B4-BE49-F238E27FC236}">
                <a16:creationId xmlns="" xmlns:a16="http://schemas.microsoft.com/office/drawing/2014/main" id="{6D332B97-BCDA-428B-B49A-3BA24BA159C7}"/>
              </a:ext>
            </a:extLst>
          </p:cNvPr>
          <p:cNvSpPr/>
          <p:nvPr/>
        </p:nvSpPr>
        <p:spPr bwMode="auto">
          <a:xfrm>
            <a:off x="6529240" y="4247105"/>
            <a:ext cx="1389210" cy="439195"/>
          </a:xfrm>
          <a:prstGeom prst="rect">
            <a:avLst/>
          </a:prstGeom>
          <a:noFill/>
          <a:ln w="38100" algn="ctr">
            <a:solidFill>
              <a:srgbClr val="0F4484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/>
          <a:lstStyle/>
          <a:p>
            <a:pPr algn="ctr"/>
            <a:endParaRPr lang="zh-CN" altLang="en-US" sz="11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5" name="矩形 64">
            <a:extLst>
              <a:ext uri="{FF2B5EF4-FFF2-40B4-BE49-F238E27FC236}">
                <a16:creationId xmlns="" xmlns:a16="http://schemas.microsoft.com/office/drawing/2014/main" id="{34DC6411-9051-46A2-9B48-4DED54B126A6}"/>
              </a:ext>
            </a:extLst>
          </p:cNvPr>
          <p:cNvSpPr/>
          <p:nvPr/>
        </p:nvSpPr>
        <p:spPr bwMode="auto">
          <a:xfrm>
            <a:off x="694363" y="4247105"/>
            <a:ext cx="434674" cy="439195"/>
          </a:xfrm>
          <a:prstGeom prst="rect">
            <a:avLst/>
          </a:prstGeom>
          <a:solidFill>
            <a:srgbClr val="31859C"/>
          </a:solidFill>
          <a:ln w="38100" algn="ctr">
            <a:solidFill>
              <a:srgbClr val="0F4484"/>
            </a:solidFill>
            <a:prstDash val="solid"/>
            <a:round/>
            <a:headEnd/>
            <a:tailEnd/>
          </a:ln>
        </p:spPr>
        <p:txBody>
          <a:bodyPr rtlCol="0" anchor="ctr"/>
          <a:lstStyle/>
          <a:p>
            <a:pPr algn="ctr"/>
            <a:endParaRPr lang="zh-CN" altLang="en-US" sz="11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6" name="矩形 65">
            <a:extLst>
              <a:ext uri="{FF2B5EF4-FFF2-40B4-BE49-F238E27FC236}">
                <a16:creationId xmlns="" xmlns:a16="http://schemas.microsoft.com/office/drawing/2014/main" id="{584B31F9-D8DD-4636-BB29-F7480AD964FC}"/>
              </a:ext>
            </a:extLst>
          </p:cNvPr>
          <p:cNvSpPr/>
          <p:nvPr/>
        </p:nvSpPr>
        <p:spPr>
          <a:xfrm>
            <a:off x="1333313" y="4322086"/>
            <a:ext cx="110541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200" b="1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初赛</a:t>
            </a:r>
          </a:p>
        </p:txBody>
      </p:sp>
      <p:sp>
        <p:nvSpPr>
          <p:cNvPr id="67" name="矩形 66">
            <a:extLst>
              <a:ext uri="{FF2B5EF4-FFF2-40B4-BE49-F238E27FC236}">
                <a16:creationId xmlns="" xmlns:a16="http://schemas.microsoft.com/office/drawing/2014/main" id="{90F9961A-3A54-41BA-87A8-337A0796E8B0}"/>
              </a:ext>
            </a:extLst>
          </p:cNvPr>
          <p:cNvSpPr/>
          <p:nvPr/>
        </p:nvSpPr>
        <p:spPr>
          <a:xfrm>
            <a:off x="3562541" y="4326989"/>
            <a:ext cx="168883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200" b="1" dirty="0" smtClea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复赛</a:t>
            </a:r>
            <a:endParaRPr lang="zh-CN" altLang="en-US" sz="1200" b="1" dirty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9" name="矩形 68">
            <a:extLst>
              <a:ext uri="{FF2B5EF4-FFF2-40B4-BE49-F238E27FC236}">
                <a16:creationId xmlns="" xmlns:a16="http://schemas.microsoft.com/office/drawing/2014/main" id="{85FF92FD-DEAD-4846-B373-A453DFDBA25E}"/>
              </a:ext>
            </a:extLst>
          </p:cNvPr>
          <p:cNvSpPr/>
          <p:nvPr/>
        </p:nvSpPr>
        <p:spPr>
          <a:xfrm>
            <a:off x="6738201" y="4328202"/>
            <a:ext cx="92671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200" b="1" dirty="0" smtClea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决赛</a:t>
            </a:r>
            <a:endParaRPr lang="en-US" altLang="zh-CN" sz="1200" b="1" dirty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0" name="矩形 69">
            <a:extLst>
              <a:ext uri="{FF2B5EF4-FFF2-40B4-BE49-F238E27FC236}">
                <a16:creationId xmlns="" xmlns:a16="http://schemas.microsoft.com/office/drawing/2014/main" id="{27C759DE-436B-4204-81A9-CB328AC9183B}"/>
              </a:ext>
            </a:extLst>
          </p:cNvPr>
          <p:cNvSpPr/>
          <p:nvPr/>
        </p:nvSpPr>
        <p:spPr>
          <a:xfrm>
            <a:off x="554663" y="4244592"/>
            <a:ext cx="7093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比赛</a:t>
            </a:r>
            <a:endParaRPr lang="en-US" altLang="zh-CN" sz="12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阶段</a:t>
            </a:r>
            <a:endParaRPr lang="en-US" altLang="zh-CN" sz="1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1" name="直接连接符 70">
            <a:extLst>
              <a:ext uri="{FF2B5EF4-FFF2-40B4-BE49-F238E27FC236}">
                <a16:creationId xmlns="" xmlns:a16="http://schemas.microsoft.com/office/drawing/2014/main" id="{8FA1BA50-AAC1-4ADA-9893-1217C65C5B34}"/>
              </a:ext>
            </a:extLst>
          </p:cNvPr>
          <p:cNvCxnSpPr>
            <a:cxnSpLocks/>
          </p:cNvCxnSpPr>
          <p:nvPr/>
        </p:nvCxnSpPr>
        <p:spPr>
          <a:xfrm>
            <a:off x="7796223" y="1404762"/>
            <a:ext cx="7331" cy="2852829"/>
          </a:xfrm>
          <a:prstGeom prst="line">
            <a:avLst/>
          </a:prstGeom>
          <a:ln w="28575">
            <a:solidFill>
              <a:schemeClr val="accent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AutoShape 11"/>
          <p:cNvSpPr>
            <a:spLocks/>
          </p:cNvSpPr>
          <p:nvPr/>
        </p:nvSpPr>
        <p:spPr bwMode="auto">
          <a:xfrm>
            <a:off x="2127150" y="1763432"/>
            <a:ext cx="1790732" cy="240387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 w="25400" cap="flat" cmpd="sng">
            <a:solidFill>
              <a:srgbClr val="000000">
                <a:alpha val="0"/>
              </a:srgbClr>
            </a:solidFill>
            <a:prstDash val="solid"/>
            <a:miter lim="0"/>
            <a:headEnd/>
            <a:tailEnd/>
          </a:ln>
          <a:effectLst/>
        </p:spPr>
        <p:txBody>
          <a:bodyPr lIns="0" tIns="0" rIns="0" bIns="0" anchor="ctr"/>
          <a:lstStyle/>
          <a:p>
            <a:pPr defTabSz="1687827">
              <a:defRPr/>
            </a:pPr>
            <a:endParaRPr lang="es-ES" sz="3200" kern="0">
              <a:solidFill>
                <a:srgbClr val="445469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Gill Sans" charset="0"/>
              <a:sym typeface="Gill Sans" charset="0"/>
            </a:endParaRPr>
          </a:p>
        </p:txBody>
      </p:sp>
      <p:grpSp>
        <p:nvGrpSpPr>
          <p:cNvPr id="81" name="Group 85"/>
          <p:cNvGrpSpPr/>
          <p:nvPr/>
        </p:nvGrpSpPr>
        <p:grpSpPr>
          <a:xfrm>
            <a:off x="1840729" y="1721784"/>
            <a:ext cx="384222" cy="313004"/>
            <a:chOff x="1434985" y="6982392"/>
            <a:chExt cx="820764" cy="846425"/>
          </a:xfrm>
          <a:solidFill>
            <a:srgbClr val="FFC000"/>
          </a:solidFill>
        </p:grpSpPr>
        <p:sp>
          <p:nvSpPr>
            <p:cNvPr id="82" name="AutoShape 13"/>
            <p:cNvSpPr>
              <a:spLocks/>
            </p:cNvSpPr>
            <p:nvPr/>
          </p:nvSpPr>
          <p:spPr bwMode="auto">
            <a:xfrm>
              <a:off x="1434985" y="6982392"/>
              <a:ext cx="820764" cy="846425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8" y="6724"/>
                    <a:pt x="20638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grpFill/>
            <a:ln w="25400" cap="flat" cmpd="sng">
              <a:solidFill>
                <a:srgbClr val="000000">
                  <a:alpha val="0"/>
                </a:srgbClr>
              </a:solidFill>
              <a:prstDash val="solid"/>
              <a:miter lim="0"/>
              <a:headEnd/>
              <a:tailEnd/>
            </a:ln>
            <a:effectLst/>
          </p:spPr>
          <p:txBody>
            <a:bodyPr lIns="0" tIns="0" rIns="0" bIns="0" anchor="ctr"/>
            <a:lstStyle/>
            <a:p>
              <a:pPr defTabSz="1687827">
                <a:defRPr/>
              </a:pPr>
              <a:endParaRPr lang="es-ES" sz="3200" kern="0">
                <a:solidFill>
                  <a:srgbClr val="44546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Gill Sans" charset="0"/>
                <a:sym typeface="Gill Sans" charset="0"/>
              </a:endParaRPr>
            </a:p>
          </p:txBody>
        </p:sp>
        <p:sp>
          <p:nvSpPr>
            <p:cNvPr id="83" name="AutoShape 14"/>
            <p:cNvSpPr>
              <a:spLocks/>
            </p:cNvSpPr>
            <p:nvPr/>
          </p:nvSpPr>
          <p:spPr bwMode="auto">
            <a:xfrm>
              <a:off x="1616856" y="7206386"/>
              <a:ext cx="414108" cy="414213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solidFill>
              <a:schemeClr val="bg1"/>
            </a:solidFill>
            <a:ln w="25400" cap="flat" cmpd="sng">
              <a:solidFill>
                <a:srgbClr val="000000">
                  <a:alpha val="0"/>
                </a:srgbClr>
              </a:solidFill>
              <a:prstDash val="solid"/>
              <a:miter lim="0"/>
              <a:headEnd/>
              <a:tailEnd/>
            </a:ln>
            <a:effectLst/>
          </p:spPr>
          <p:txBody>
            <a:bodyPr lIns="0" tIns="0" rIns="0" bIns="0" anchor="ctr"/>
            <a:lstStyle/>
            <a:p>
              <a:pPr defTabSz="1687827">
                <a:defRPr/>
              </a:pPr>
              <a:endParaRPr lang="es-ES" sz="3200" kern="0">
                <a:solidFill>
                  <a:srgbClr val="44546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Gill Sans" charset="0"/>
                <a:sym typeface="Gill Sans" charset="0"/>
              </a:endParaRPr>
            </a:p>
          </p:txBody>
        </p:sp>
      </p:grpSp>
      <p:sp>
        <p:nvSpPr>
          <p:cNvPr id="84" name="AutoShape 54"/>
          <p:cNvSpPr>
            <a:spLocks/>
          </p:cNvSpPr>
          <p:nvPr/>
        </p:nvSpPr>
        <p:spPr bwMode="auto">
          <a:xfrm rot="21599989">
            <a:off x="1950790" y="1625486"/>
            <a:ext cx="167781" cy="8915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336" y="21599"/>
                </a:moveTo>
                <a:cubicBezTo>
                  <a:pt x="969" y="21599"/>
                  <a:pt x="657" y="21365"/>
                  <a:pt x="392" y="20890"/>
                </a:cubicBezTo>
                <a:cubicBezTo>
                  <a:pt x="132" y="20401"/>
                  <a:pt x="0" y="19835"/>
                  <a:pt x="0" y="19171"/>
                </a:cubicBezTo>
                <a:cubicBezTo>
                  <a:pt x="0" y="18480"/>
                  <a:pt x="135" y="17907"/>
                  <a:pt x="403" y="17419"/>
                </a:cubicBezTo>
                <a:lnTo>
                  <a:pt x="9821" y="716"/>
                </a:lnTo>
                <a:cubicBezTo>
                  <a:pt x="10089" y="240"/>
                  <a:pt x="10412" y="0"/>
                  <a:pt x="10790" y="0"/>
                </a:cubicBezTo>
                <a:cubicBezTo>
                  <a:pt x="11176" y="0"/>
                  <a:pt x="11503" y="240"/>
                  <a:pt x="11774" y="716"/>
                </a:cubicBezTo>
                <a:lnTo>
                  <a:pt x="21196" y="17419"/>
                </a:lnTo>
                <a:cubicBezTo>
                  <a:pt x="21464" y="17907"/>
                  <a:pt x="21600" y="18480"/>
                  <a:pt x="21600" y="19171"/>
                </a:cubicBezTo>
                <a:cubicBezTo>
                  <a:pt x="21600" y="19815"/>
                  <a:pt x="21467" y="20375"/>
                  <a:pt x="21203" y="20870"/>
                </a:cubicBezTo>
                <a:cubicBezTo>
                  <a:pt x="20942" y="21359"/>
                  <a:pt x="20626" y="21599"/>
                  <a:pt x="20263" y="21599"/>
                </a:cubicBezTo>
                <a:lnTo>
                  <a:pt x="1336" y="21599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  <a:effectLst/>
        </p:spPr>
        <p:txBody>
          <a:bodyPr lIns="35162" tIns="35162" rIns="35162" bIns="35162" anchor="ctr"/>
          <a:lstStyle/>
          <a:p>
            <a:pPr defTabSz="421957">
              <a:defRPr/>
            </a:pPr>
            <a:endParaRPr lang="es-ES" kern="0">
              <a:solidFill>
                <a:srgbClr val="445469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Gill Sans" charset="0"/>
              <a:sym typeface="Gill Sans" charset="0"/>
            </a:endParaRPr>
          </a:p>
        </p:txBody>
      </p:sp>
      <p:sp>
        <p:nvSpPr>
          <p:cNvPr id="85" name="TextBox 114"/>
          <p:cNvSpPr txBox="1"/>
          <p:nvPr/>
        </p:nvSpPr>
        <p:spPr>
          <a:xfrm>
            <a:off x="1934927" y="1746452"/>
            <a:ext cx="2134418" cy="339705"/>
          </a:xfrm>
          <a:prstGeom prst="rect">
            <a:avLst/>
          </a:prstGeom>
          <a:noFill/>
        </p:spPr>
        <p:txBody>
          <a:bodyPr wrap="square" lIns="168778" tIns="84390" rIns="168778" bIns="84390" rtlCol="0">
            <a:spAutoFit/>
          </a:bodyPr>
          <a:lstStyle/>
          <a:p>
            <a:pPr algn="ctr" defTabSz="1687827"/>
            <a:r>
              <a:rPr lang="en-US" altLang="zh-CN" sz="1100" b="1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parajita" panose="020B0604020202020204" pitchFamily="34" charset="0"/>
              </a:rPr>
              <a:t>K</a:t>
            </a:r>
            <a:r>
              <a:rPr lang="en-US" altLang="zh-CN" sz="1100" b="1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parajita" panose="020B0604020202020204" pitchFamily="34" charset="0"/>
              </a:rPr>
              <a:t>ubebuilder</a:t>
            </a:r>
            <a:r>
              <a:rPr lang="zh-CN" altLang="en-US" sz="11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parajita" panose="020B0604020202020204" pitchFamily="34" charset="0"/>
              </a:rPr>
              <a:t>开发平台搭建</a:t>
            </a:r>
            <a:endParaRPr lang="zh-CN" altLang="en-US" sz="11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parajita" panose="020B0604020202020204" pitchFamily="34" charset="0"/>
            </a:endParaRPr>
          </a:p>
        </p:txBody>
      </p:sp>
      <p:sp>
        <p:nvSpPr>
          <p:cNvPr id="86" name="AutoShape 11"/>
          <p:cNvSpPr>
            <a:spLocks/>
          </p:cNvSpPr>
          <p:nvPr/>
        </p:nvSpPr>
        <p:spPr bwMode="auto">
          <a:xfrm>
            <a:off x="3403016" y="2134747"/>
            <a:ext cx="1617269" cy="240387"/>
          </a:xfrm>
          <a:prstGeom prst="roundRect">
            <a:avLst>
              <a:gd name="adj" fmla="val 50000"/>
            </a:avLst>
          </a:prstGeom>
          <a:solidFill>
            <a:srgbClr val="C00000"/>
          </a:solidFill>
          <a:ln w="25400" cap="flat" cmpd="sng">
            <a:solidFill>
              <a:srgbClr val="000000">
                <a:alpha val="0"/>
              </a:srgbClr>
            </a:solidFill>
            <a:prstDash val="solid"/>
            <a:miter lim="0"/>
            <a:headEnd/>
            <a:tailEnd/>
          </a:ln>
          <a:effectLst/>
        </p:spPr>
        <p:txBody>
          <a:bodyPr lIns="0" tIns="0" rIns="0" bIns="0" anchor="ctr"/>
          <a:lstStyle/>
          <a:p>
            <a:pPr defTabSz="1687827">
              <a:defRPr/>
            </a:pPr>
            <a:endParaRPr lang="es-ES" sz="3200" kern="0">
              <a:solidFill>
                <a:srgbClr val="445469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Gill Sans" charset="0"/>
              <a:sym typeface="Gill Sans" charset="0"/>
            </a:endParaRPr>
          </a:p>
        </p:txBody>
      </p:sp>
      <p:grpSp>
        <p:nvGrpSpPr>
          <p:cNvPr id="87" name="Group 85"/>
          <p:cNvGrpSpPr/>
          <p:nvPr/>
        </p:nvGrpSpPr>
        <p:grpSpPr>
          <a:xfrm>
            <a:off x="3116595" y="2093099"/>
            <a:ext cx="384222" cy="313004"/>
            <a:chOff x="1434985" y="6982392"/>
            <a:chExt cx="820764" cy="846425"/>
          </a:xfrm>
          <a:solidFill>
            <a:srgbClr val="C00000"/>
          </a:solidFill>
        </p:grpSpPr>
        <p:sp>
          <p:nvSpPr>
            <p:cNvPr id="88" name="AutoShape 13"/>
            <p:cNvSpPr>
              <a:spLocks/>
            </p:cNvSpPr>
            <p:nvPr/>
          </p:nvSpPr>
          <p:spPr bwMode="auto">
            <a:xfrm>
              <a:off x="1434985" y="6982392"/>
              <a:ext cx="820764" cy="846425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8" y="6724"/>
                    <a:pt x="20638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grpFill/>
            <a:ln w="25400" cap="flat" cmpd="sng">
              <a:solidFill>
                <a:srgbClr val="000000">
                  <a:alpha val="0"/>
                </a:srgbClr>
              </a:solidFill>
              <a:prstDash val="solid"/>
              <a:miter lim="0"/>
              <a:headEnd/>
              <a:tailEnd/>
            </a:ln>
            <a:effectLst/>
          </p:spPr>
          <p:txBody>
            <a:bodyPr lIns="0" tIns="0" rIns="0" bIns="0" anchor="ctr"/>
            <a:lstStyle/>
            <a:p>
              <a:pPr defTabSz="1687827">
                <a:defRPr/>
              </a:pPr>
              <a:endParaRPr lang="es-ES" sz="3200" kern="0">
                <a:solidFill>
                  <a:srgbClr val="44546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Gill Sans" charset="0"/>
                <a:sym typeface="Gill Sans" charset="0"/>
              </a:endParaRPr>
            </a:p>
          </p:txBody>
        </p:sp>
        <p:sp>
          <p:nvSpPr>
            <p:cNvPr id="89" name="AutoShape 14"/>
            <p:cNvSpPr>
              <a:spLocks/>
            </p:cNvSpPr>
            <p:nvPr/>
          </p:nvSpPr>
          <p:spPr bwMode="auto">
            <a:xfrm>
              <a:off x="1616856" y="7206386"/>
              <a:ext cx="414108" cy="414213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solidFill>
              <a:schemeClr val="bg1"/>
            </a:solidFill>
            <a:ln w="25400" cap="flat" cmpd="sng">
              <a:solidFill>
                <a:srgbClr val="000000">
                  <a:alpha val="0"/>
                </a:srgbClr>
              </a:solidFill>
              <a:prstDash val="solid"/>
              <a:miter lim="0"/>
              <a:headEnd/>
              <a:tailEnd/>
            </a:ln>
            <a:effectLst/>
          </p:spPr>
          <p:txBody>
            <a:bodyPr lIns="0" tIns="0" rIns="0" bIns="0" anchor="ctr"/>
            <a:lstStyle/>
            <a:p>
              <a:pPr defTabSz="1687827">
                <a:defRPr/>
              </a:pPr>
              <a:endParaRPr lang="es-ES" sz="3200" kern="0">
                <a:solidFill>
                  <a:srgbClr val="44546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Gill Sans" charset="0"/>
                <a:sym typeface="Gill Sans" charset="0"/>
              </a:endParaRPr>
            </a:p>
          </p:txBody>
        </p:sp>
      </p:grpSp>
      <p:sp>
        <p:nvSpPr>
          <p:cNvPr id="90" name="AutoShape 54"/>
          <p:cNvSpPr>
            <a:spLocks/>
          </p:cNvSpPr>
          <p:nvPr/>
        </p:nvSpPr>
        <p:spPr bwMode="auto">
          <a:xfrm rot="21599989">
            <a:off x="3226656" y="1996807"/>
            <a:ext cx="167781" cy="8915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336" y="21599"/>
                </a:moveTo>
                <a:cubicBezTo>
                  <a:pt x="969" y="21599"/>
                  <a:pt x="657" y="21365"/>
                  <a:pt x="392" y="20890"/>
                </a:cubicBezTo>
                <a:cubicBezTo>
                  <a:pt x="132" y="20401"/>
                  <a:pt x="0" y="19835"/>
                  <a:pt x="0" y="19171"/>
                </a:cubicBezTo>
                <a:cubicBezTo>
                  <a:pt x="0" y="18480"/>
                  <a:pt x="135" y="17907"/>
                  <a:pt x="403" y="17419"/>
                </a:cubicBezTo>
                <a:lnTo>
                  <a:pt x="9821" y="716"/>
                </a:lnTo>
                <a:cubicBezTo>
                  <a:pt x="10089" y="240"/>
                  <a:pt x="10412" y="0"/>
                  <a:pt x="10790" y="0"/>
                </a:cubicBezTo>
                <a:cubicBezTo>
                  <a:pt x="11176" y="0"/>
                  <a:pt x="11503" y="240"/>
                  <a:pt x="11774" y="716"/>
                </a:cubicBezTo>
                <a:lnTo>
                  <a:pt x="21196" y="17419"/>
                </a:lnTo>
                <a:cubicBezTo>
                  <a:pt x="21464" y="17907"/>
                  <a:pt x="21600" y="18480"/>
                  <a:pt x="21600" y="19171"/>
                </a:cubicBezTo>
                <a:cubicBezTo>
                  <a:pt x="21600" y="19815"/>
                  <a:pt x="21467" y="20375"/>
                  <a:pt x="21203" y="20870"/>
                </a:cubicBezTo>
                <a:cubicBezTo>
                  <a:pt x="20942" y="21359"/>
                  <a:pt x="20626" y="21599"/>
                  <a:pt x="20263" y="21599"/>
                </a:cubicBezTo>
                <a:lnTo>
                  <a:pt x="1336" y="21599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  <a:effectLst/>
        </p:spPr>
        <p:txBody>
          <a:bodyPr lIns="35162" tIns="35162" rIns="35162" bIns="35162" anchor="ctr"/>
          <a:lstStyle/>
          <a:p>
            <a:pPr defTabSz="421957">
              <a:defRPr/>
            </a:pPr>
            <a:endParaRPr lang="es-ES" kern="0">
              <a:solidFill>
                <a:srgbClr val="445469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Gill Sans" charset="0"/>
              <a:sym typeface="Gill Sans" charset="0"/>
            </a:endParaRPr>
          </a:p>
        </p:txBody>
      </p:sp>
      <p:sp>
        <p:nvSpPr>
          <p:cNvPr id="91" name="TextBox 114"/>
          <p:cNvSpPr txBox="1"/>
          <p:nvPr/>
        </p:nvSpPr>
        <p:spPr>
          <a:xfrm>
            <a:off x="3295317" y="2115250"/>
            <a:ext cx="1828784" cy="339705"/>
          </a:xfrm>
          <a:prstGeom prst="rect">
            <a:avLst/>
          </a:prstGeom>
          <a:noFill/>
        </p:spPr>
        <p:txBody>
          <a:bodyPr wrap="square" lIns="168778" tIns="84390" rIns="168778" bIns="84390" rtlCol="0">
            <a:spAutoFit/>
          </a:bodyPr>
          <a:lstStyle/>
          <a:p>
            <a:pPr algn="ctr" defTabSz="1687827"/>
            <a:r>
              <a:rPr lang="zh-CN" altLang="en-US" sz="11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parajita" panose="020B0604020202020204" pitchFamily="34" charset="0"/>
              </a:rPr>
              <a:t>用户订阅请求</a:t>
            </a:r>
            <a:r>
              <a:rPr lang="en-US" altLang="zh-CN" sz="11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parajita" panose="020B0604020202020204" pitchFamily="34" charset="0"/>
              </a:rPr>
              <a:t>/</a:t>
            </a:r>
            <a:r>
              <a:rPr lang="zh-CN" altLang="en-US" sz="11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parajita" panose="020B0604020202020204" pitchFamily="34" charset="0"/>
              </a:rPr>
              <a:t>依赖解析</a:t>
            </a:r>
            <a:endParaRPr lang="zh-CN" altLang="en-US" sz="11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parajita" panose="020B0604020202020204" pitchFamily="34" charset="0"/>
            </a:endParaRPr>
          </a:p>
        </p:txBody>
      </p:sp>
      <p:sp>
        <p:nvSpPr>
          <p:cNvPr id="92" name="AutoShape 11"/>
          <p:cNvSpPr>
            <a:spLocks/>
          </p:cNvSpPr>
          <p:nvPr/>
        </p:nvSpPr>
        <p:spPr bwMode="auto">
          <a:xfrm>
            <a:off x="5957002" y="3434297"/>
            <a:ext cx="1617269" cy="240387"/>
          </a:xfrm>
          <a:prstGeom prst="roundRect">
            <a:avLst>
              <a:gd name="adj" fmla="val 50000"/>
            </a:avLst>
          </a:prstGeom>
          <a:solidFill>
            <a:schemeClr val="accent2">
              <a:lumMod val="50000"/>
            </a:schemeClr>
          </a:solidFill>
          <a:ln w="25400" cap="flat" cmpd="sng">
            <a:solidFill>
              <a:srgbClr val="000000">
                <a:alpha val="0"/>
              </a:srgbClr>
            </a:solidFill>
            <a:prstDash val="solid"/>
            <a:miter lim="0"/>
            <a:headEnd/>
            <a:tailEnd/>
          </a:ln>
          <a:effectLst/>
        </p:spPr>
        <p:txBody>
          <a:bodyPr lIns="0" tIns="0" rIns="0" bIns="0" anchor="ctr"/>
          <a:lstStyle/>
          <a:p>
            <a:pPr defTabSz="1687827">
              <a:defRPr/>
            </a:pPr>
            <a:endParaRPr lang="es-ES" sz="3200" kern="0">
              <a:solidFill>
                <a:srgbClr val="445469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Gill Sans" charset="0"/>
              <a:sym typeface="Gill Sans" charset="0"/>
            </a:endParaRPr>
          </a:p>
        </p:txBody>
      </p:sp>
      <p:grpSp>
        <p:nvGrpSpPr>
          <p:cNvPr id="93" name="Group 85"/>
          <p:cNvGrpSpPr/>
          <p:nvPr/>
        </p:nvGrpSpPr>
        <p:grpSpPr>
          <a:xfrm>
            <a:off x="5670581" y="3392649"/>
            <a:ext cx="384222" cy="313004"/>
            <a:chOff x="1434985" y="6982392"/>
            <a:chExt cx="820764" cy="846425"/>
          </a:xfrm>
          <a:solidFill>
            <a:schemeClr val="accent2">
              <a:lumMod val="50000"/>
            </a:schemeClr>
          </a:solidFill>
        </p:grpSpPr>
        <p:sp>
          <p:nvSpPr>
            <p:cNvPr id="94" name="AutoShape 13"/>
            <p:cNvSpPr>
              <a:spLocks/>
            </p:cNvSpPr>
            <p:nvPr/>
          </p:nvSpPr>
          <p:spPr bwMode="auto">
            <a:xfrm>
              <a:off x="1434985" y="6982392"/>
              <a:ext cx="820764" cy="846425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8" y="6724"/>
                    <a:pt x="20638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grpFill/>
            <a:ln w="25400" cap="flat" cmpd="sng">
              <a:solidFill>
                <a:srgbClr val="000000">
                  <a:alpha val="0"/>
                </a:srgbClr>
              </a:solidFill>
              <a:prstDash val="solid"/>
              <a:miter lim="0"/>
              <a:headEnd/>
              <a:tailEnd/>
            </a:ln>
            <a:effectLst/>
          </p:spPr>
          <p:txBody>
            <a:bodyPr lIns="0" tIns="0" rIns="0" bIns="0" anchor="ctr"/>
            <a:lstStyle/>
            <a:p>
              <a:pPr defTabSz="1687827">
                <a:defRPr/>
              </a:pPr>
              <a:endParaRPr lang="es-ES" sz="3200" kern="0">
                <a:solidFill>
                  <a:srgbClr val="44546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Gill Sans" charset="0"/>
                <a:sym typeface="Gill Sans" charset="0"/>
              </a:endParaRPr>
            </a:p>
          </p:txBody>
        </p:sp>
        <p:sp>
          <p:nvSpPr>
            <p:cNvPr id="95" name="AutoShape 14"/>
            <p:cNvSpPr>
              <a:spLocks/>
            </p:cNvSpPr>
            <p:nvPr/>
          </p:nvSpPr>
          <p:spPr bwMode="auto">
            <a:xfrm>
              <a:off x="1616856" y="7206386"/>
              <a:ext cx="414108" cy="414213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solidFill>
              <a:schemeClr val="bg1"/>
            </a:solidFill>
            <a:ln w="25400" cap="flat" cmpd="sng">
              <a:solidFill>
                <a:srgbClr val="000000">
                  <a:alpha val="0"/>
                </a:srgbClr>
              </a:solidFill>
              <a:prstDash val="solid"/>
              <a:miter lim="0"/>
              <a:headEnd/>
              <a:tailEnd/>
            </a:ln>
            <a:effectLst/>
          </p:spPr>
          <p:txBody>
            <a:bodyPr lIns="0" tIns="0" rIns="0" bIns="0" anchor="ctr"/>
            <a:lstStyle/>
            <a:p>
              <a:pPr defTabSz="1687827">
                <a:defRPr/>
              </a:pPr>
              <a:endParaRPr lang="es-ES" sz="3200" kern="0">
                <a:solidFill>
                  <a:srgbClr val="44546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Gill Sans" charset="0"/>
                <a:sym typeface="Gill Sans" charset="0"/>
              </a:endParaRPr>
            </a:p>
          </p:txBody>
        </p:sp>
      </p:grpSp>
      <p:sp>
        <p:nvSpPr>
          <p:cNvPr id="96" name="AutoShape 54"/>
          <p:cNvSpPr>
            <a:spLocks/>
          </p:cNvSpPr>
          <p:nvPr/>
        </p:nvSpPr>
        <p:spPr bwMode="auto">
          <a:xfrm rot="21599989">
            <a:off x="5781794" y="3293999"/>
            <a:ext cx="167781" cy="8915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336" y="21599"/>
                </a:moveTo>
                <a:cubicBezTo>
                  <a:pt x="969" y="21599"/>
                  <a:pt x="657" y="21365"/>
                  <a:pt x="392" y="20890"/>
                </a:cubicBezTo>
                <a:cubicBezTo>
                  <a:pt x="132" y="20401"/>
                  <a:pt x="0" y="19835"/>
                  <a:pt x="0" y="19171"/>
                </a:cubicBezTo>
                <a:cubicBezTo>
                  <a:pt x="0" y="18480"/>
                  <a:pt x="135" y="17907"/>
                  <a:pt x="403" y="17419"/>
                </a:cubicBezTo>
                <a:lnTo>
                  <a:pt x="9821" y="716"/>
                </a:lnTo>
                <a:cubicBezTo>
                  <a:pt x="10089" y="240"/>
                  <a:pt x="10412" y="0"/>
                  <a:pt x="10790" y="0"/>
                </a:cubicBezTo>
                <a:cubicBezTo>
                  <a:pt x="11176" y="0"/>
                  <a:pt x="11503" y="240"/>
                  <a:pt x="11774" y="716"/>
                </a:cubicBezTo>
                <a:lnTo>
                  <a:pt x="21196" y="17419"/>
                </a:lnTo>
                <a:cubicBezTo>
                  <a:pt x="21464" y="17907"/>
                  <a:pt x="21600" y="18480"/>
                  <a:pt x="21600" y="19171"/>
                </a:cubicBezTo>
                <a:cubicBezTo>
                  <a:pt x="21600" y="19815"/>
                  <a:pt x="21467" y="20375"/>
                  <a:pt x="21203" y="20870"/>
                </a:cubicBezTo>
                <a:cubicBezTo>
                  <a:pt x="20942" y="21359"/>
                  <a:pt x="20626" y="21599"/>
                  <a:pt x="20263" y="21599"/>
                </a:cubicBezTo>
                <a:lnTo>
                  <a:pt x="1336" y="21599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  <a:effectLst/>
        </p:spPr>
        <p:txBody>
          <a:bodyPr lIns="35162" tIns="35162" rIns="35162" bIns="35162" anchor="ctr"/>
          <a:lstStyle/>
          <a:p>
            <a:pPr defTabSz="421957">
              <a:defRPr/>
            </a:pPr>
            <a:endParaRPr lang="es-ES" kern="0">
              <a:solidFill>
                <a:srgbClr val="445469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Gill Sans" charset="0"/>
              <a:sym typeface="Gill Sans" charset="0"/>
            </a:endParaRPr>
          </a:p>
        </p:txBody>
      </p:sp>
      <p:sp>
        <p:nvSpPr>
          <p:cNvPr id="97" name="TextBox 114"/>
          <p:cNvSpPr txBox="1"/>
          <p:nvPr/>
        </p:nvSpPr>
        <p:spPr>
          <a:xfrm>
            <a:off x="5779184" y="3379496"/>
            <a:ext cx="1828784" cy="339705"/>
          </a:xfrm>
          <a:prstGeom prst="rect">
            <a:avLst/>
          </a:prstGeom>
          <a:noFill/>
        </p:spPr>
        <p:txBody>
          <a:bodyPr wrap="square" lIns="168778" tIns="84390" rIns="168778" bIns="84390" rtlCol="0">
            <a:spAutoFit/>
          </a:bodyPr>
          <a:lstStyle/>
          <a:p>
            <a:pPr algn="ctr" defTabSz="1687827"/>
            <a:r>
              <a:rPr lang="en-US" altLang="zh-CN" sz="11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parajita" panose="020B0604020202020204" pitchFamily="34" charset="0"/>
              </a:rPr>
              <a:t>Operator</a:t>
            </a:r>
            <a:r>
              <a:rPr lang="zh-CN" altLang="en-US" sz="11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parajita" panose="020B0604020202020204" pitchFamily="34" charset="0"/>
              </a:rPr>
              <a:t>权限管理</a:t>
            </a:r>
            <a:endParaRPr lang="zh-CN" altLang="en-US" sz="11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parajita" panose="020B0604020202020204" pitchFamily="34" charset="0"/>
            </a:endParaRPr>
          </a:p>
        </p:txBody>
      </p:sp>
      <p:sp>
        <p:nvSpPr>
          <p:cNvPr id="98" name="AutoShape 11"/>
          <p:cNvSpPr>
            <a:spLocks/>
          </p:cNvSpPr>
          <p:nvPr/>
        </p:nvSpPr>
        <p:spPr bwMode="auto">
          <a:xfrm>
            <a:off x="5214714" y="2960581"/>
            <a:ext cx="1617269" cy="240387"/>
          </a:xfrm>
          <a:prstGeom prst="roundRect">
            <a:avLst>
              <a:gd name="adj" fmla="val 50000"/>
            </a:avLst>
          </a:prstGeom>
          <a:solidFill>
            <a:srgbClr val="7030A0"/>
          </a:solidFill>
          <a:ln w="25400" cap="flat" cmpd="sng">
            <a:solidFill>
              <a:srgbClr val="000000">
                <a:alpha val="0"/>
              </a:srgbClr>
            </a:solidFill>
            <a:prstDash val="solid"/>
            <a:miter lim="0"/>
            <a:headEnd/>
            <a:tailEnd/>
          </a:ln>
          <a:effectLst/>
        </p:spPr>
        <p:txBody>
          <a:bodyPr lIns="0" tIns="0" rIns="0" bIns="0" anchor="ctr"/>
          <a:lstStyle/>
          <a:p>
            <a:pPr defTabSz="1687827">
              <a:defRPr/>
            </a:pPr>
            <a:endParaRPr lang="es-ES" sz="3200" kern="0">
              <a:solidFill>
                <a:srgbClr val="445469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Gill Sans" charset="0"/>
              <a:sym typeface="Gill Sans" charset="0"/>
            </a:endParaRPr>
          </a:p>
        </p:txBody>
      </p:sp>
      <p:grpSp>
        <p:nvGrpSpPr>
          <p:cNvPr id="99" name="Group 85"/>
          <p:cNvGrpSpPr/>
          <p:nvPr/>
        </p:nvGrpSpPr>
        <p:grpSpPr>
          <a:xfrm>
            <a:off x="4928293" y="2918933"/>
            <a:ext cx="384222" cy="313004"/>
            <a:chOff x="1434985" y="6982392"/>
            <a:chExt cx="820764" cy="846425"/>
          </a:xfrm>
          <a:solidFill>
            <a:srgbClr val="7030A0"/>
          </a:solidFill>
        </p:grpSpPr>
        <p:sp>
          <p:nvSpPr>
            <p:cNvPr id="100" name="AutoShape 13"/>
            <p:cNvSpPr>
              <a:spLocks/>
            </p:cNvSpPr>
            <p:nvPr/>
          </p:nvSpPr>
          <p:spPr bwMode="auto">
            <a:xfrm>
              <a:off x="1434985" y="6982392"/>
              <a:ext cx="820764" cy="846425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8" y="6724"/>
                    <a:pt x="20638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grpFill/>
            <a:ln w="25400" cap="flat" cmpd="sng">
              <a:solidFill>
                <a:srgbClr val="000000">
                  <a:alpha val="0"/>
                </a:srgbClr>
              </a:solidFill>
              <a:prstDash val="solid"/>
              <a:miter lim="0"/>
              <a:headEnd/>
              <a:tailEnd/>
            </a:ln>
            <a:effectLst/>
          </p:spPr>
          <p:txBody>
            <a:bodyPr lIns="0" tIns="0" rIns="0" bIns="0" anchor="ctr"/>
            <a:lstStyle/>
            <a:p>
              <a:pPr defTabSz="1687827">
                <a:defRPr/>
              </a:pPr>
              <a:endParaRPr lang="es-ES" sz="3200" kern="0">
                <a:solidFill>
                  <a:srgbClr val="44546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Gill Sans" charset="0"/>
                <a:sym typeface="Gill Sans" charset="0"/>
              </a:endParaRPr>
            </a:p>
          </p:txBody>
        </p:sp>
        <p:sp>
          <p:nvSpPr>
            <p:cNvPr id="101" name="AutoShape 14"/>
            <p:cNvSpPr>
              <a:spLocks/>
            </p:cNvSpPr>
            <p:nvPr/>
          </p:nvSpPr>
          <p:spPr bwMode="auto">
            <a:xfrm>
              <a:off x="1616856" y="7206386"/>
              <a:ext cx="414108" cy="414213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solidFill>
              <a:schemeClr val="bg1"/>
            </a:solidFill>
            <a:ln w="25400" cap="flat" cmpd="sng">
              <a:solidFill>
                <a:srgbClr val="000000">
                  <a:alpha val="0"/>
                </a:srgbClr>
              </a:solidFill>
              <a:prstDash val="solid"/>
              <a:miter lim="0"/>
              <a:headEnd/>
              <a:tailEnd/>
            </a:ln>
            <a:effectLst/>
          </p:spPr>
          <p:txBody>
            <a:bodyPr lIns="0" tIns="0" rIns="0" bIns="0" anchor="ctr"/>
            <a:lstStyle/>
            <a:p>
              <a:pPr defTabSz="1687827">
                <a:defRPr/>
              </a:pPr>
              <a:endParaRPr lang="es-ES" sz="3200" kern="0">
                <a:solidFill>
                  <a:srgbClr val="44546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Gill Sans" charset="0"/>
                <a:sym typeface="Gill Sans" charset="0"/>
              </a:endParaRPr>
            </a:p>
          </p:txBody>
        </p:sp>
      </p:grpSp>
      <p:sp>
        <p:nvSpPr>
          <p:cNvPr id="102" name="AutoShape 54"/>
          <p:cNvSpPr>
            <a:spLocks/>
          </p:cNvSpPr>
          <p:nvPr/>
        </p:nvSpPr>
        <p:spPr bwMode="auto">
          <a:xfrm rot="21599989">
            <a:off x="5038354" y="2831874"/>
            <a:ext cx="167781" cy="8915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336" y="21599"/>
                </a:moveTo>
                <a:cubicBezTo>
                  <a:pt x="969" y="21599"/>
                  <a:pt x="657" y="21365"/>
                  <a:pt x="392" y="20890"/>
                </a:cubicBezTo>
                <a:cubicBezTo>
                  <a:pt x="132" y="20401"/>
                  <a:pt x="0" y="19835"/>
                  <a:pt x="0" y="19171"/>
                </a:cubicBezTo>
                <a:cubicBezTo>
                  <a:pt x="0" y="18480"/>
                  <a:pt x="135" y="17907"/>
                  <a:pt x="403" y="17419"/>
                </a:cubicBezTo>
                <a:lnTo>
                  <a:pt x="9821" y="716"/>
                </a:lnTo>
                <a:cubicBezTo>
                  <a:pt x="10089" y="240"/>
                  <a:pt x="10412" y="0"/>
                  <a:pt x="10790" y="0"/>
                </a:cubicBezTo>
                <a:cubicBezTo>
                  <a:pt x="11176" y="0"/>
                  <a:pt x="11503" y="240"/>
                  <a:pt x="11774" y="716"/>
                </a:cubicBezTo>
                <a:lnTo>
                  <a:pt x="21196" y="17419"/>
                </a:lnTo>
                <a:cubicBezTo>
                  <a:pt x="21464" y="17907"/>
                  <a:pt x="21600" y="18480"/>
                  <a:pt x="21600" y="19171"/>
                </a:cubicBezTo>
                <a:cubicBezTo>
                  <a:pt x="21600" y="19815"/>
                  <a:pt x="21467" y="20375"/>
                  <a:pt x="21203" y="20870"/>
                </a:cubicBezTo>
                <a:cubicBezTo>
                  <a:pt x="20942" y="21359"/>
                  <a:pt x="20626" y="21599"/>
                  <a:pt x="20263" y="21599"/>
                </a:cubicBezTo>
                <a:lnTo>
                  <a:pt x="1336" y="21599"/>
                </a:lnTo>
                <a:close/>
              </a:path>
            </a:pathLst>
          </a:custGeom>
          <a:solidFill>
            <a:srgbClr val="7030A0"/>
          </a:solidFill>
          <a:ln>
            <a:noFill/>
          </a:ln>
          <a:effectLst/>
        </p:spPr>
        <p:txBody>
          <a:bodyPr lIns="35162" tIns="35162" rIns="35162" bIns="35162" anchor="ctr"/>
          <a:lstStyle/>
          <a:p>
            <a:pPr defTabSz="421957">
              <a:defRPr/>
            </a:pPr>
            <a:endParaRPr lang="es-ES" kern="0">
              <a:solidFill>
                <a:srgbClr val="445469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Gill Sans" charset="0"/>
              <a:sym typeface="Gill Sans" charset="0"/>
            </a:endParaRPr>
          </a:p>
        </p:txBody>
      </p:sp>
      <p:sp>
        <p:nvSpPr>
          <p:cNvPr id="103" name="TextBox 114"/>
          <p:cNvSpPr txBox="1"/>
          <p:nvPr/>
        </p:nvSpPr>
        <p:spPr>
          <a:xfrm>
            <a:off x="5151241" y="2930731"/>
            <a:ext cx="1828784" cy="339705"/>
          </a:xfrm>
          <a:prstGeom prst="rect">
            <a:avLst/>
          </a:prstGeom>
          <a:noFill/>
        </p:spPr>
        <p:txBody>
          <a:bodyPr wrap="square" lIns="168778" tIns="84390" rIns="168778" bIns="84390" rtlCol="0">
            <a:spAutoFit/>
          </a:bodyPr>
          <a:lstStyle/>
          <a:p>
            <a:pPr algn="ctr" defTabSz="1687827"/>
            <a:r>
              <a:rPr lang="zh-CN" altLang="en-US" sz="11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parajita" panose="020B0604020202020204" pitchFamily="34" charset="0"/>
              </a:rPr>
              <a:t>对接</a:t>
            </a:r>
            <a:r>
              <a:rPr lang="en-US" altLang="zh-CN" sz="11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parajita" panose="020B0604020202020204" pitchFamily="34" charset="0"/>
              </a:rPr>
              <a:t>Operatorhub.io</a:t>
            </a:r>
            <a:endParaRPr lang="zh-CN" altLang="en-US" sz="11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parajita" panose="020B0604020202020204" pitchFamily="34" charset="0"/>
            </a:endParaRPr>
          </a:p>
        </p:txBody>
      </p:sp>
      <p:sp>
        <p:nvSpPr>
          <p:cNvPr id="104" name="AutoShape 11"/>
          <p:cNvSpPr>
            <a:spLocks/>
          </p:cNvSpPr>
          <p:nvPr/>
        </p:nvSpPr>
        <p:spPr bwMode="auto">
          <a:xfrm>
            <a:off x="3708885" y="2556808"/>
            <a:ext cx="2345918" cy="240387"/>
          </a:xfrm>
          <a:prstGeom prst="roundRect">
            <a:avLst>
              <a:gd name="adj" fmla="val 50000"/>
            </a:avLst>
          </a:prstGeom>
          <a:solidFill>
            <a:srgbClr val="0070C0"/>
          </a:solidFill>
          <a:ln w="25400" cap="flat" cmpd="sng">
            <a:solidFill>
              <a:srgbClr val="000000">
                <a:alpha val="0"/>
              </a:srgbClr>
            </a:solidFill>
            <a:prstDash val="solid"/>
            <a:miter lim="0"/>
            <a:headEnd/>
            <a:tailEnd/>
          </a:ln>
          <a:effectLst/>
        </p:spPr>
        <p:txBody>
          <a:bodyPr lIns="0" tIns="0" rIns="0" bIns="0" anchor="ctr"/>
          <a:lstStyle/>
          <a:p>
            <a:pPr defTabSz="1687827">
              <a:defRPr/>
            </a:pPr>
            <a:endParaRPr lang="es-ES" sz="3200" kern="0">
              <a:solidFill>
                <a:srgbClr val="445469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Gill Sans" charset="0"/>
              <a:sym typeface="Gill Sans" charset="0"/>
            </a:endParaRPr>
          </a:p>
        </p:txBody>
      </p:sp>
      <p:grpSp>
        <p:nvGrpSpPr>
          <p:cNvPr id="105" name="Group 85"/>
          <p:cNvGrpSpPr/>
          <p:nvPr/>
        </p:nvGrpSpPr>
        <p:grpSpPr>
          <a:xfrm>
            <a:off x="3422464" y="2515160"/>
            <a:ext cx="384222" cy="313004"/>
            <a:chOff x="1434985" y="6982392"/>
            <a:chExt cx="820764" cy="846425"/>
          </a:xfrm>
          <a:solidFill>
            <a:srgbClr val="0070C0"/>
          </a:solidFill>
        </p:grpSpPr>
        <p:sp>
          <p:nvSpPr>
            <p:cNvPr id="106" name="AutoShape 13"/>
            <p:cNvSpPr>
              <a:spLocks/>
            </p:cNvSpPr>
            <p:nvPr/>
          </p:nvSpPr>
          <p:spPr bwMode="auto">
            <a:xfrm>
              <a:off x="1434985" y="6982392"/>
              <a:ext cx="820764" cy="846425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8" y="6724"/>
                    <a:pt x="20638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grpFill/>
            <a:ln w="25400" cap="flat" cmpd="sng">
              <a:solidFill>
                <a:srgbClr val="000000">
                  <a:alpha val="0"/>
                </a:srgbClr>
              </a:solidFill>
              <a:prstDash val="solid"/>
              <a:miter lim="0"/>
              <a:headEnd/>
              <a:tailEnd/>
            </a:ln>
            <a:effectLst/>
          </p:spPr>
          <p:txBody>
            <a:bodyPr lIns="0" tIns="0" rIns="0" bIns="0" anchor="ctr"/>
            <a:lstStyle/>
            <a:p>
              <a:pPr defTabSz="1687827">
                <a:defRPr/>
              </a:pPr>
              <a:endParaRPr lang="es-ES" sz="3200" kern="0">
                <a:solidFill>
                  <a:srgbClr val="44546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Gill Sans" charset="0"/>
                <a:sym typeface="Gill Sans" charset="0"/>
              </a:endParaRPr>
            </a:p>
          </p:txBody>
        </p:sp>
        <p:sp>
          <p:nvSpPr>
            <p:cNvPr id="107" name="AutoShape 14"/>
            <p:cNvSpPr>
              <a:spLocks/>
            </p:cNvSpPr>
            <p:nvPr/>
          </p:nvSpPr>
          <p:spPr bwMode="auto">
            <a:xfrm>
              <a:off x="1616856" y="7206386"/>
              <a:ext cx="414108" cy="414213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solidFill>
              <a:schemeClr val="bg1"/>
            </a:solidFill>
            <a:ln w="25400" cap="flat" cmpd="sng">
              <a:solidFill>
                <a:srgbClr val="000000">
                  <a:alpha val="0"/>
                </a:srgbClr>
              </a:solidFill>
              <a:prstDash val="solid"/>
              <a:miter lim="0"/>
              <a:headEnd/>
              <a:tailEnd/>
            </a:ln>
            <a:effectLst/>
          </p:spPr>
          <p:txBody>
            <a:bodyPr lIns="0" tIns="0" rIns="0" bIns="0" anchor="ctr"/>
            <a:lstStyle/>
            <a:p>
              <a:pPr defTabSz="1687827">
                <a:defRPr/>
              </a:pPr>
              <a:endParaRPr lang="es-ES" sz="3200" kern="0">
                <a:solidFill>
                  <a:srgbClr val="44546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Gill Sans" charset="0"/>
                <a:sym typeface="Gill Sans" charset="0"/>
              </a:endParaRPr>
            </a:p>
          </p:txBody>
        </p:sp>
      </p:grpSp>
      <p:sp>
        <p:nvSpPr>
          <p:cNvPr id="108" name="AutoShape 54"/>
          <p:cNvSpPr>
            <a:spLocks/>
          </p:cNvSpPr>
          <p:nvPr/>
        </p:nvSpPr>
        <p:spPr bwMode="auto">
          <a:xfrm rot="21599989">
            <a:off x="3532525" y="2418859"/>
            <a:ext cx="167781" cy="8915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336" y="21599"/>
                </a:moveTo>
                <a:cubicBezTo>
                  <a:pt x="969" y="21599"/>
                  <a:pt x="657" y="21365"/>
                  <a:pt x="392" y="20890"/>
                </a:cubicBezTo>
                <a:cubicBezTo>
                  <a:pt x="132" y="20401"/>
                  <a:pt x="0" y="19835"/>
                  <a:pt x="0" y="19171"/>
                </a:cubicBezTo>
                <a:cubicBezTo>
                  <a:pt x="0" y="18480"/>
                  <a:pt x="135" y="17907"/>
                  <a:pt x="403" y="17419"/>
                </a:cubicBezTo>
                <a:lnTo>
                  <a:pt x="9821" y="716"/>
                </a:lnTo>
                <a:cubicBezTo>
                  <a:pt x="10089" y="240"/>
                  <a:pt x="10412" y="0"/>
                  <a:pt x="10790" y="0"/>
                </a:cubicBezTo>
                <a:cubicBezTo>
                  <a:pt x="11176" y="0"/>
                  <a:pt x="11503" y="240"/>
                  <a:pt x="11774" y="716"/>
                </a:cubicBezTo>
                <a:lnTo>
                  <a:pt x="21196" y="17419"/>
                </a:lnTo>
                <a:cubicBezTo>
                  <a:pt x="21464" y="17907"/>
                  <a:pt x="21600" y="18480"/>
                  <a:pt x="21600" y="19171"/>
                </a:cubicBezTo>
                <a:cubicBezTo>
                  <a:pt x="21600" y="19815"/>
                  <a:pt x="21467" y="20375"/>
                  <a:pt x="21203" y="20870"/>
                </a:cubicBezTo>
                <a:cubicBezTo>
                  <a:pt x="20942" y="21359"/>
                  <a:pt x="20626" y="21599"/>
                  <a:pt x="20263" y="21599"/>
                </a:cubicBezTo>
                <a:lnTo>
                  <a:pt x="1336" y="21599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  <a:effectLst/>
        </p:spPr>
        <p:txBody>
          <a:bodyPr lIns="35162" tIns="35162" rIns="35162" bIns="35162" anchor="ctr"/>
          <a:lstStyle/>
          <a:p>
            <a:pPr defTabSz="421957">
              <a:defRPr/>
            </a:pPr>
            <a:endParaRPr lang="es-ES" kern="0">
              <a:solidFill>
                <a:srgbClr val="445469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Gill Sans" charset="0"/>
              <a:sym typeface="Gill Sans" charset="0"/>
            </a:endParaRPr>
          </a:p>
        </p:txBody>
      </p:sp>
      <p:sp>
        <p:nvSpPr>
          <p:cNvPr id="109" name="TextBox 114"/>
          <p:cNvSpPr txBox="1"/>
          <p:nvPr/>
        </p:nvSpPr>
        <p:spPr>
          <a:xfrm>
            <a:off x="3606800" y="2530444"/>
            <a:ext cx="2455430" cy="339705"/>
          </a:xfrm>
          <a:prstGeom prst="rect">
            <a:avLst/>
          </a:prstGeom>
          <a:noFill/>
        </p:spPr>
        <p:txBody>
          <a:bodyPr wrap="square" lIns="168778" tIns="84390" rIns="168778" bIns="84390" rtlCol="0">
            <a:spAutoFit/>
          </a:bodyPr>
          <a:lstStyle/>
          <a:p>
            <a:pPr algn="ctr" defTabSz="1687827"/>
            <a:r>
              <a:rPr lang="en-US" altLang="zh-CN" sz="11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parajita" panose="020B0604020202020204" pitchFamily="34" charset="0"/>
              </a:rPr>
              <a:t>O</a:t>
            </a:r>
            <a:r>
              <a:rPr lang="en-US" altLang="zh-CN" sz="11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parajita" panose="020B0604020202020204" pitchFamily="34" charset="0"/>
              </a:rPr>
              <a:t>perator</a:t>
            </a:r>
            <a:r>
              <a:rPr lang="zh-CN" altLang="en-US" sz="11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parajita" panose="020B0604020202020204" pitchFamily="34" charset="0"/>
              </a:rPr>
              <a:t>安装、卸载、版本管理</a:t>
            </a:r>
            <a:endParaRPr lang="zh-CN" altLang="en-US" sz="11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parajita" panose="020B0604020202020204" pitchFamily="34" charset="0"/>
            </a:endParaRPr>
          </a:p>
        </p:txBody>
      </p:sp>
      <p:sp>
        <p:nvSpPr>
          <p:cNvPr id="111" name="AutoShape 11"/>
          <p:cNvSpPr>
            <a:spLocks/>
          </p:cNvSpPr>
          <p:nvPr/>
        </p:nvSpPr>
        <p:spPr bwMode="auto">
          <a:xfrm>
            <a:off x="6409486" y="3889036"/>
            <a:ext cx="1386737" cy="240387"/>
          </a:xfrm>
          <a:prstGeom prst="roundRect">
            <a:avLst>
              <a:gd name="adj" fmla="val 50000"/>
            </a:avLst>
          </a:prstGeom>
          <a:solidFill>
            <a:schemeClr val="accent5">
              <a:lumMod val="50000"/>
            </a:schemeClr>
          </a:solidFill>
          <a:ln w="25400" cap="flat" cmpd="sng">
            <a:solidFill>
              <a:srgbClr val="000000">
                <a:alpha val="0"/>
              </a:srgbClr>
            </a:solidFill>
            <a:prstDash val="solid"/>
            <a:miter lim="0"/>
            <a:headEnd/>
            <a:tailEnd/>
          </a:ln>
          <a:effectLst/>
        </p:spPr>
        <p:txBody>
          <a:bodyPr lIns="0" tIns="0" rIns="0" bIns="0" anchor="ctr"/>
          <a:lstStyle/>
          <a:p>
            <a:pPr defTabSz="1687827">
              <a:defRPr/>
            </a:pPr>
            <a:endParaRPr lang="es-ES" sz="3200" kern="0">
              <a:solidFill>
                <a:srgbClr val="445469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Gill Sans" charset="0"/>
              <a:sym typeface="Gill Sans" charset="0"/>
            </a:endParaRPr>
          </a:p>
        </p:txBody>
      </p:sp>
      <p:grpSp>
        <p:nvGrpSpPr>
          <p:cNvPr id="112" name="Group 85"/>
          <p:cNvGrpSpPr/>
          <p:nvPr/>
        </p:nvGrpSpPr>
        <p:grpSpPr>
          <a:xfrm>
            <a:off x="6123065" y="3847388"/>
            <a:ext cx="384222" cy="313004"/>
            <a:chOff x="1434985" y="6982392"/>
            <a:chExt cx="820764" cy="846425"/>
          </a:xfrm>
          <a:solidFill>
            <a:schemeClr val="accent5">
              <a:lumMod val="50000"/>
            </a:schemeClr>
          </a:solidFill>
        </p:grpSpPr>
        <p:sp>
          <p:nvSpPr>
            <p:cNvPr id="113" name="AutoShape 13"/>
            <p:cNvSpPr>
              <a:spLocks/>
            </p:cNvSpPr>
            <p:nvPr/>
          </p:nvSpPr>
          <p:spPr bwMode="auto">
            <a:xfrm>
              <a:off x="1434985" y="6982392"/>
              <a:ext cx="820764" cy="846425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8" y="6724"/>
                    <a:pt x="20638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grpFill/>
            <a:ln w="25400" cap="flat" cmpd="sng">
              <a:solidFill>
                <a:srgbClr val="000000">
                  <a:alpha val="0"/>
                </a:srgbClr>
              </a:solidFill>
              <a:prstDash val="solid"/>
              <a:miter lim="0"/>
              <a:headEnd/>
              <a:tailEnd/>
            </a:ln>
            <a:effectLst/>
          </p:spPr>
          <p:txBody>
            <a:bodyPr lIns="0" tIns="0" rIns="0" bIns="0" anchor="ctr"/>
            <a:lstStyle/>
            <a:p>
              <a:pPr defTabSz="1687827">
                <a:defRPr/>
              </a:pPr>
              <a:endParaRPr lang="es-ES" sz="3200" kern="0">
                <a:solidFill>
                  <a:srgbClr val="44546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Gill Sans" charset="0"/>
                <a:sym typeface="Gill Sans" charset="0"/>
              </a:endParaRPr>
            </a:p>
          </p:txBody>
        </p:sp>
        <p:sp>
          <p:nvSpPr>
            <p:cNvPr id="114" name="AutoShape 14"/>
            <p:cNvSpPr>
              <a:spLocks/>
            </p:cNvSpPr>
            <p:nvPr/>
          </p:nvSpPr>
          <p:spPr bwMode="auto">
            <a:xfrm>
              <a:off x="1616856" y="7206386"/>
              <a:ext cx="414108" cy="414213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solidFill>
              <a:schemeClr val="bg1"/>
            </a:solidFill>
            <a:ln w="25400" cap="flat" cmpd="sng">
              <a:solidFill>
                <a:srgbClr val="000000">
                  <a:alpha val="0"/>
                </a:srgbClr>
              </a:solidFill>
              <a:prstDash val="solid"/>
              <a:miter lim="0"/>
              <a:headEnd/>
              <a:tailEnd/>
            </a:ln>
            <a:effectLst/>
          </p:spPr>
          <p:txBody>
            <a:bodyPr lIns="0" tIns="0" rIns="0" bIns="0" anchor="ctr"/>
            <a:lstStyle/>
            <a:p>
              <a:pPr defTabSz="1687827">
                <a:defRPr/>
              </a:pPr>
              <a:endParaRPr lang="es-ES" sz="3200" kern="0">
                <a:solidFill>
                  <a:srgbClr val="44546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Gill Sans" charset="0"/>
                <a:sym typeface="Gill Sans" charset="0"/>
              </a:endParaRPr>
            </a:p>
          </p:txBody>
        </p:sp>
      </p:grpSp>
      <p:sp>
        <p:nvSpPr>
          <p:cNvPr id="115" name="AutoShape 54"/>
          <p:cNvSpPr>
            <a:spLocks/>
          </p:cNvSpPr>
          <p:nvPr/>
        </p:nvSpPr>
        <p:spPr bwMode="auto">
          <a:xfrm rot="21599989">
            <a:off x="6234278" y="3748738"/>
            <a:ext cx="167781" cy="8915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336" y="21599"/>
                </a:moveTo>
                <a:cubicBezTo>
                  <a:pt x="969" y="21599"/>
                  <a:pt x="657" y="21365"/>
                  <a:pt x="392" y="20890"/>
                </a:cubicBezTo>
                <a:cubicBezTo>
                  <a:pt x="132" y="20401"/>
                  <a:pt x="0" y="19835"/>
                  <a:pt x="0" y="19171"/>
                </a:cubicBezTo>
                <a:cubicBezTo>
                  <a:pt x="0" y="18480"/>
                  <a:pt x="135" y="17907"/>
                  <a:pt x="403" y="17419"/>
                </a:cubicBezTo>
                <a:lnTo>
                  <a:pt x="9821" y="716"/>
                </a:lnTo>
                <a:cubicBezTo>
                  <a:pt x="10089" y="240"/>
                  <a:pt x="10412" y="0"/>
                  <a:pt x="10790" y="0"/>
                </a:cubicBezTo>
                <a:cubicBezTo>
                  <a:pt x="11176" y="0"/>
                  <a:pt x="11503" y="240"/>
                  <a:pt x="11774" y="716"/>
                </a:cubicBezTo>
                <a:lnTo>
                  <a:pt x="21196" y="17419"/>
                </a:lnTo>
                <a:cubicBezTo>
                  <a:pt x="21464" y="17907"/>
                  <a:pt x="21600" y="18480"/>
                  <a:pt x="21600" y="19171"/>
                </a:cubicBezTo>
                <a:cubicBezTo>
                  <a:pt x="21600" y="19815"/>
                  <a:pt x="21467" y="20375"/>
                  <a:pt x="21203" y="20870"/>
                </a:cubicBezTo>
                <a:cubicBezTo>
                  <a:pt x="20942" y="21359"/>
                  <a:pt x="20626" y="21599"/>
                  <a:pt x="20263" y="21599"/>
                </a:cubicBezTo>
                <a:lnTo>
                  <a:pt x="1336" y="21599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  <a:ln>
            <a:noFill/>
          </a:ln>
          <a:effectLst/>
        </p:spPr>
        <p:txBody>
          <a:bodyPr lIns="35162" tIns="35162" rIns="35162" bIns="35162" anchor="ctr"/>
          <a:lstStyle/>
          <a:p>
            <a:pPr defTabSz="421957">
              <a:defRPr/>
            </a:pPr>
            <a:endParaRPr lang="es-ES" kern="0">
              <a:solidFill>
                <a:srgbClr val="445469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Gill Sans" charset="0"/>
              <a:sym typeface="Gill Sans" charset="0"/>
            </a:endParaRPr>
          </a:p>
        </p:txBody>
      </p:sp>
      <p:sp>
        <p:nvSpPr>
          <p:cNvPr id="116" name="TextBox 114"/>
          <p:cNvSpPr txBox="1"/>
          <p:nvPr/>
        </p:nvSpPr>
        <p:spPr>
          <a:xfrm>
            <a:off x="6288617" y="3860205"/>
            <a:ext cx="1319351" cy="339705"/>
          </a:xfrm>
          <a:prstGeom prst="rect">
            <a:avLst/>
          </a:prstGeom>
          <a:noFill/>
        </p:spPr>
        <p:txBody>
          <a:bodyPr wrap="square" lIns="168778" tIns="84390" rIns="168778" bIns="84390" rtlCol="0">
            <a:spAutoFit/>
          </a:bodyPr>
          <a:lstStyle/>
          <a:p>
            <a:pPr algn="ctr" defTabSz="1687827"/>
            <a:r>
              <a:rPr lang="zh-CN" altLang="en-US" sz="11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parajita" panose="020B0604020202020204" pitchFamily="34" charset="0"/>
              </a:rPr>
              <a:t>成果整理</a:t>
            </a:r>
            <a:endParaRPr lang="zh-CN" altLang="en-US" sz="11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parajita" panose="020B0604020202020204" pitchFamily="34" charset="0"/>
            </a:endParaRPr>
          </a:p>
        </p:txBody>
      </p:sp>
      <p:sp>
        <p:nvSpPr>
          <p:cNvPr id="117" name="标题 8">
            <a:extLst>
              <a:ext uri="{FF2B5EF4-FFF2-40B4-BE49-F238E27FC236}">
                <a16:creationId xmlns:a16="http://schemas.microsoft.com/office/drawing/2014/main" xmlns="" id="{8DF73B70-2B19-4158-9A95-CD4E8A953B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22149" y="402650"/>
            <a:ext cx="3020144" cy="536796"/>
          </a:xfrm>
        </p:spPr>
        <p:txBody>
          <a:bodyPr>
            <a:noAutofit/>
          </a:bodyPr>
          <a:lstStyle/>
          <a:p>
            <a:pPr marL="342900" indent="-342900" algn="ctr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000" b="1" dirty="0" smtClean="0">
                <a:solidFill>
                  <a:srgbClr val="0029B5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开发进度及实现功能</a:t>
            </a:r>
            <a:endParaRPr lang="zh-CN" altLang="en-US" sz="2000" b="1" dirty="0">
              <a:solidFill>
                <a:srgbClr val="0029B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icrosoft YaHei Bold" panose="020B050302020402020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7889384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66675" y="177165"/>
            <a:ext cx="2374106" cy="188595"/>
            <a:chOff x="420" y="432"/>
            <a:chExt cx="4985" cy="396"/>
          </a:xfrm>
        </p:grpSpPr>
        <p:pic>
          <p:nvPicPr>
            <p:cNvPr id="3" name="图片 2" descr="tittle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0" y="432"/>
              <a:ext cx="2405" cy="397"/>
            </a:xfrm>
            <a:prstGeom prst="rect">
              <a:avLst/>
            </a:prstGeom>
          </p:spPr>
        </p:pic>
        <p:pic>
          <p:nvPicPr>
            <p:cNvPr id="4" name="图片 3" descr="tittle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65" y="460"/>
              <a:ext cx="2441" cy="340"/>
            </a:xfrm>
            <a:prstGeom prst="rect">
              <a:avLst/>
            </a:prstGeom>
          </p:spPr>
        </p:pic>
      </p:grpSp>
      <p:cxnSp>
        <p:nvCxnSpPr>
          <p:cNvPr id="6" name="直接连接符 5"/>
          <p:cNvCxnSpPr/>
          <p:nvPr/>
        </p:nvCxnSpPr>
        <p:spPr>
          <a:xfrm>
            <a:off x="0" y="461963"/>
            <a:ext cx="2538000" cy="0"/>
          </a:xfrm>
          <a:prstGeom prst="line">
            <a:avLst/>
          </a:prstGeom>
          <a:ln w="22225" cmpd="sng">
            <a:solidFill>
              <a:srgbClr val="0029B5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6603683" y="4738688"/>
            <a:ext cx="2538000" cy="0"/>
          </a:xfrm>
          <a:prstGeom prst="line">
            <a:avLst/>
          </a:prstGeom>
          <a:ln w="22225" cmpd="sng">
            <a:solidFill>
              <a:srgbClr val="0029B5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 descr="挂件-效果图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6059" y="4809173"/>
            <a:ext cx="2575560" cy="234315"/>
          </a:xfrm>
          <a:prstGeom prst="rect">
            <a:avLst/>
          </a:prstGeom>
        </p:spPr>
      </p:pic>
      <p:sp>
        <p:nvSpPr>
          <p:cNvPr id="9" name="标题 8"/>
          <p:cNvSpPr>
            <a:spLocks noGrp="1"/>
          </p:cNvSpPr>
          <p:nvPr>
            <p:ph type="ctrTitle"/>
          </p:nvPr>
        </p:nvSpPr>
        <p:spPr>
          <a:xfrm>
            <a:off x="694690" y="1604645"/>
            <a:ext cx="7754620" cy="1224280"/>
          </a:xfrm>
        </p:spPr>
        <p:txBody>
          <a:bodyPr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3000" b="1" dirty="0">
                <a:solidFill>
                  <a:srgbClr val="0029B5"/>
                </a:solidFill>
                <a:latin typeface="Microsoft YaHei Bold" panose="020B0503020204020204" charset="-122"/>
                <a:ea typeface="Microsoft YaHei Bold" panose="020B0503020204020204" charset="-122"/>
                <a:cs typeface="Microsoft YaHei Bold" panose="020B0503020204020204" charset="-122"/>
              </a:rPr>
              <a:t>Part 2 </a:t>
            </a:r>
            <a:r>
              <a:rPr lang="zh-CN" altLang="en-US" sz="3000" b="1" dirty="0">
                <a:solidFill>
                  <a:srgbClr val="0029B5"/>
                </a:solidFill>
                <a:latin typeface="Microsoft YaHei Bold" panose="020B0503020204020204" charset="-122"/>
                <a:ea typeface="Microsoft YaHei Bold" panose="020B0503020204020204" charset="-122"/>
                <a:sym typeface="+mn-ea"/>
              </a:rPr>
              <a:t>方案架构及设计思想</a:t>
            </a:r>
            <a:endParaRPr lang="zh-CN" altLang="en-US" sz="3000" b="1" dirty="0">
              <a:solidFill>
                <a:srgbClr val="0029B5"/>
              </a:solidFill>
              <a:latin typeface="Microsoft YaHei Bold" panose="020B0503020204020204" charset="-122"/>
              <a:ea typeface="Microsoft YaHei Bold" panose="020B0503020204020204" charset="-122"/>
              <a:cs typeface="Microsoft YaHei Bold" panose="020B0503020204020204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66675" y="177165"/>
            <a:ext cx="2374106" cy="188595"/>
            <a:chOff x="420" y="432"/>
            <a:chExt cx="4985" cy="396"/>
          </a:xfrm>
        </p:grpSpPr>
        <p:pic>
          <p:nvPicPr>
            <p:cNvPr id="3" name="图片 2" descr="tittle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0" y="432"/>
              <a:ext cx="2405" cy="397"/>
            </a:xfrm>
            <a:prstGeom prst="rect">
              <a:avLst/>
            </a:prstGeom>
          </p:spPr>
        </p:pic>
        <p:pic>
          <p:nvPicPr>
            <p:cNvPr id="4" name="图片 3" descr="tittle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65" y="460"/>
              <a:ext cx="2441" cy="340"/>
            </a:xfrm>
            <a:prstGeom prst="rect">
              <a:avLst/>
            </a:prstGeom>
          </p:spPr>
        </p:pic>
      </p:grpSp>
      <p:cxnSp>
        <p:nvCxnSpPr>
          <p:cNvPr id="6" name="直接连接符 5"/>
          <p:cNvCxnSpPr/>
          <p:nvPr/>
        </p:nvCxnSpPr>
        <p:spPr>
          <a:xfrm>
            <a:off x="0" y="461963"/>
            <a:ext cx="2538000" cy="0"/>
          </a:xfrm>
          <a:prstGeom prst="line">
            <a:avLst/>
          </a:prstGeom>
          <a:ln w="22225" cmpd="sng">
            <a:solidFill>
              <a:srgbClr val="0029B5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 descr="挂件-效果图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6059" y="4809173"/>
            <a:ext cx="2575560" cy="234315"/>
          </a:xfrm>
          <a:prstGeom prst="rect">
            <a:avLst/>
          </a:prstGeom>
        </p:spPr>
      </p:pic>
      <p:sp>
        <p:nvSpPr>
          <p:cNvPr id="86" name="标题 8">
            <a:extLst>
              <a:ext uri="{FF2B5EF4-FFF2-40B4-BE49-F238E27FC236}">
                <a16:creationId xmlns:a16="http://schemas.microsoft.com/office/drawing/2014/main" xmlns="" id="{8DF73B70-2B19-4158-9A95-CD4E8A953B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669849" y="402650"/>
            <a:ext cx="3020144" cy="536796"/>
          </a:xfrm>
        </p:spPr>
        <p:txBody>
          <a:bodyPr>
            <a:noAutofit/>
          </a:bodyPr>
          <a:lstStyle/>
          <a:p>
            <a:pPr marL="342900" indent="-342900" algn="ctr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000" b="1" dirty="0" smtClean="0">
                <a:solidFill>
                  <a:srgbClr val="0029B5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设计思想</a:t>
            </a:r>
            <a:endParaRPr lang="zh-CN" altLang="en-US" sz="2000" b="1" dirty="0">
              <a:solidFill>
                <a:srgbClr val="0029B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icrosoft YaHei Bold" panose="020B0503020204020204" charset="-122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6603683" y="4738688"/>
            <a:ext cx="2538000" cy="0"/>
          </a:xfrm>
          <a:prstGeom prst="line">
            <a:avLst/>
          </a:prstGeom>
          <a:ln w="22225" cmpd="sng">
            <a:solidFill>
              <a:srgbClr val="0029B5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558800" y="998759"/>
            <a:ext cx="8297333" cy="208762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25000"/>
              </a:lnSpc>
              <a:spcBef>
                <a:spcPts val="600"/>
              </a:spcBef>
              <a:buFont typeface="Wingdings" panose="05000000000000000000" pitchFamily="2" charset="2"/>
              <a:buChar char="p"/>
            </a:pPr>
            <a:endParaRPr lang="en-US" altLang="zh-CN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68466" y="1007041"/>
            <a:ext cx="4070433" cy="1832549"/>
          </a:xfrm>
          <a:prstGeom prst="rect">
            <a:avLst/>
          </a:prstGeom>
        </p:spPr>
      </p:pic>
      <p:sp>
        <p:nvSpPr>
          <p:cNvPr id="95" name="矩形 94">
            <a:extLst>
              <a:ext uri="{FF2B5EF4-FFF2-40B4-BE49-F238E27FC236}">
                <a16:creationId xmlns="" xmlns:a16="http://schemas.microsoft.com/office/drawing/2014/main" id="{ADDB37F0-D6D5-4133-85AC-18D59E05F644}"/>
              </a:ext>
            </a:extLst>
          </p:cNvPr>
          <p:cNvSpPr/>
          <p:nvPr/>
        </p:nvSpPr>
        <p:spPr>
          <a:xfrm>
            <a:off x="1015724" y="3510112"/>
            <a:ext cx="3378477" cy="109260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noFill/>
          </a:ln>
        </p:spPr>
        <p:txBody>
          <a:bodyPr wrap="square">
            <a:spAutoFit/>
          </a:bodyPr>
          <a:lstStyle/>
          <a:p>
            <a:pPr marL="285750" indent="-285750">
              <a:lnSpc>
                <a:spcPct val="125000"/>
              </a:lnSpc>
              <a:spcBef>
                <a:spcPts val="600"/>
              </a:spcBef>
              <a:buFont typeface="Wingdings" panose="05000000000000000000" pitchFamily="2" charset="2"/>
              <a:buChar char="p"/>
            </a:pPr>
            <a:r>
              <a:rPr lang="zh-CN" altLang="en-US" sz="1600" b="1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将</a:t>
            </a:r>
            <a:r>
              <a:rPr lang="en-US" altLang="zh-CN" sz="1600" b="1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Operator</a:t>
            </a:r>
            <a:r>
              <a:rPr lang="zh-CN" altLang="en-US" sz="1600" b="1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做为有状态应用</a:t>
            </a:r>
            <a:endParaRPr lang="en-US" altLang="zh-CN" sz="1600" b="1" dirty="0" smtClean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25000"/>
              </a:lnSpc>
              <a:spcBef>
                <a:spcPts val="600"/>
              </a:spcBef>
              <a:buFont typeface="Wingdings" panose="05000000000000000000" pitchFamily="2" charset="2"/>
              <a:buChar char="p"/>
            </a:pPr>
            <a:r>
              <a:rPr lang="zh-CN" altLang="en-US" sz="1600" b="1" dirty="0" smtClean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利用</a:t>
            </a:r>
            <a:r>
              <a:rPr lang="en-US" altLang="zh-CN" sz="1600" b="1" dirty="0" smtClean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Operator</a:t>
            </a:r>
            <a:r>
              <a:rPr lang="zh-CN" altLang="zh-CN" sz="16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来管理集群中的</a:t>
            </a:r>
            <a:r>
              <a:rPr lang="en-US" altLang="zh-CN" sz="16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Operators</a:t>
            </a:r>
            <a:endParaRPr lang="zh-CN" altLang="en-US" sz="1600" b="1" dirty="0">
              <a:solidFill>
                <a:srgbClr val="C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96" name="文本占位符 4">
            <a:extLst>
              <a:ext uri="{FF2B5EF4-FFF2-40B4-BE49-F238E27FC236}">
                <a16:creationId xmlns="" xmlns:a16="http://schemas.microsoft.com/office/drawing/2014/main" id="{33046177-F927-4B62-9A54-45E931C4986A}"/>
              </a:ext>
            </a:extLst>
          </p:cNvPr>
          <p:cNvSpPr txBox="1">
            <a:spLocks/>
          </p:cNvSpPr>
          <p:nvPr/>
        </p:nvSpPr>
        <p:spPr>
          <a:xfrm>
            <a:off x="759508" y="3162587"/>
            <a:ext cx="1677607" cy="360850"/>
          </a:xfrm>
          <a:prstGeom prst="rect">
            <a:avLst/>
          </a:prstGeom>
          <a:solidFill>
            <a:schemeClr val="accent6">
              <a:lumMod val="75000"/>
            </a:schemeClr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68583" tIns="72000" rIns="68583" bIns="72000" anchor="ctr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None/>
              <a:defRPr lang="zh-CN" altLang="en-US" sz="2800" b="1" kern="120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ü"/>
              <a:defRPr lang="zh-CN" altLang="en-US" sz="2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Ø"/>
              <a:defRPr lang="zh-CN" altLang="en-US" sz="2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lang="zh-CN" altLang="en-US" sz="2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lang="zh-CN" altLang="en-US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0" hangingPunct="0">
              <a:spcBef>
                <a:spcPct val="0"/>
              </a:spcBef>
              <a:defRPr/>
            </a:pPr>
            <a:r>
              <a:rPr lang="zh-CN" altLang="en-US" sz="1400" b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设计手段</a:t>
            </a:r>
            <a:endParaRPr sz="1400" b="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5365152" y="3211962"/>
            <a:ext cx="2632621" cy="1365358"/>
            <a:chOff x="687483" y="1152815"/>
            <a:chExt cx="3952629" cy="2138062"/>
          </a:xfrm>
        </p:grpSpPr>
        <p:sp>
          <p:nvSpPr>
            <p:cNvPr id="104" name="矩形 103">
              <a:extLst>
                <a:ext uri="{FF2B5EF4-FFF2-40B4-BE49-F238E27FC236}">
                  <a16:creationId xmlns="" xmlns:a16="http://schemas.microsoft.com/office/drawing/2014/main" id="{7CFF2063-D270-41ED-B3BD-6D5C46838004}"/>
                </a:ext>
              </a:extLst>
            </p:cNvPr>
            <p:cNvSpPr/>
            <p:nvPr/>
          </p:nvSpPr>
          <p:spPr>
            <a:xfrm>
              <a:off x="1710768" y="1152815"/>
              <a:ext cx="1956457" cy="640703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000" b="1" kern="0" dirty="0" smtClean="0">
                  <a:solidFill>
                    <a:srgbClr val="96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轻量化</a:t>
              </a:r>
              <a:endParaRPr lang="en-US" altLang="zh-CN" sz="2000" b="1" kern="0" dirty="0">
                <a:solidFill>
                  <a:srgbClr val="96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05" name="椭圆 104">
              <a:extLst>
                <a:ext uri="{FF2B5EF4-FFF2-40B4-BE49-F238E27FC236}">
                  <a16:creationId xmlns="" xmlns:a16="http://schemas.microsoft.com/office/drawing/2014/main" id="{6ABE6E8A-E926-40BE-AAFA-D472D06DB9B8}"/>
                </a:ext>
              </a:extLst>
            </p:cNvPr>
            <p:cNvSpPr/>
            <p:nvPr/>
          </p:nvSpPr>
          <p:spPr bwMode="auto">
            <a:xfrm>
              <a:off x="766153" y="1805654"/>
              <a:ext cx="1449507" cy="1465252"/>
            </a:xfrm>
            <a:prstGeom prst="ellipse">
              <a:avLst/>
            </a:prstGeom>
            <a:gradFill flip="none" rotWithShape="1">
              <a:gsLst>
                <a:gs pos="0">
                  <a:schemeClr val="accent6">
                    <a:lumMod val="60000"/>
                    <a:lumOff val="40000"/>
                  </a:schemeClr>
                </a:gs>
                <a:gs pos="82000">
                  <a:schemeClr val="accent6">
                    <a:lumMod val="20000"/>
                    <a:lumOff val="80000"/>
                  </a:schemeClr>
                </a:gs>
                <a:gs pos="62000">
                  <a:schemeClr val="accent6">
                    <a:lumMod val="40000"/>
                    <a:lumOff val="60000"/>
                  </a:schemeClr>
                </a:gs>
                <a:gs pos="30000">
                  <a:schemeClr val="accent6">
                    <a:lumMod val="60000"/>
                    <a:lumOff val="40000"/>
                  </a:schemeClr>
                </a:gs>
                <a:gs pos="100000">
                  <a:schemeClr val="bg1"/>
                </a:gs>
              </a:gsLst>
              <a:path path="circle">
                <a:fillToRect l="50000" t="50000" r="50000" b="50000"/>
              </a:path>
              <a:tileRect/>
            </a:gradFill>
            <a:ln w="76200" algn="ctr">
              <a:solidFill>
                <a:schemeClr val="accent6"/>
              </a:solidFill>
              <a:prstDash val="solid"/>
              <a:round/>
              <a:headEnd/>
              <a:tailEnd/>
            </a:ln>
            <a:effectLst>
              <a:softEdge rad="63500"/>
            </a:effectLst>
          </p:spPr>
          <p:txBody>
            <a:bodyPr rtlCol="0" anchor="ctr"/>
            <a:lstStyle/>
            <a:p>
              <a:pPr algn="ctr"/>
              <a:endParaRPr lang="zh-CN" altLang="en-US" sz="1050"/>
            </a:p>
          </p:txBody>
        </p:sp>
        <p:sp>
          <p:nvSpPr>
            <p:cNvPr id="106" name="文本框 105">
              <a:extLst>
                <a:ext uri="{FF2B5EF4-FFF2-40B4-BE49-F238E27FC236}">
                  <a16:creationId xmlns="" xmlns:a16="http://schemas.microsoft.com/office/drawing/2014/main" id="{9B259481-D1A7-4D5D-9D5E-072D80FA7F6F}"/>
                </a:ext>
              </a:extLst>
            </p:cNvPr>
            <p:cNvSpPr txBox="1"/>
            <p:nvPr/>
          </p:nvSpPr>
          <p:spPr>
            <a:xfrm>
              <a:off x="687483" y="2122779"/>
              <a:ext cx="1666756" cy="9157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架构</a:t>
              </a:r>
              <a:endParaRPr lang="en-US" altLang="zh-CN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16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</a:t>
              </a:r>
              <a:endPara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7" name="椭圆 106">
              <a:extLst>
                <a:ext uri="{FF2B5EF4-FFF2-40B4-BE49-F238E27FC236}">
                  <a16:creationId xmlns="" xmlns:a16="http://schemas.microsoft.com/office/drawing/2014/main" id="{F7CB40D3-303C-4432-8C66-2FA021E7C0C5}"/>
                </a:ext>
              </a:extLst>
            </p:cNvPr>
            <p:cNvSpPr/>
            <p:nvPr/>
          </p:nvSpPr>
          <p:spPr bwMode="auto">
            <a:xfrm>
              <a:off x="3028989" y="1785682"/>
              <a:ext cx="1555489" cy="1505195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0000"/>
                    <a:lumOff val="40000"/>
                  </a:schemeClr>
                </a:gs>
                <a:gs pos="82000">
                  <a:schemeClr val="accent3">
                    <a:lumMod val="20000"/>
                    <a:lumOff val="80000"/>
                  </a:schemeClr>
                </a:gs>
                <a:gs pos="62000">
                  <a:schemeClr val="accent3">
                    <a:lumMod val="40000"/>
                    <a:lumOff val="60000"/>
                  </a:schemeClr>
                </a:gs>
                <a:gs pos="30000">
                  <a:schemeClr val="accent3">
                    <a:lumMod val="60000"/>
                    <a:lumOff val="40000"/>
                  </a:schemeClr>
                </a:gs>
                <a:gs pos="100000">
                  <a:schemeClr val="bg1"/>
                </a:gs>
              </a:gsLst>
              <a:path path="circle">
                <a:fillToRect l="50000" t="50000" r="50000" b="50000"/>
              </a:path>
              <a:tileRect/>
            </a:gradFill>
            <a:ln w="76200" algn="ctr">
              <a:solidFill>
                <a:schemeClr val="accent3"/>
              </a:solidFill>
              <a:prstDash val="solid"/>
              <a:round/>
              <a:headEnd/>
              <a:tailEnd/>
            </a:ln>
            <a:effectLst>
              <a:softEdge rad="63500"/>
            </a:effectLst>
          </p:spPr>
          <p:txBody>
            <a:bodyPr rtlCol="0" anchor="ctr"/>
            <a:lstStyle/>
            <a:p>
              <a:pPr algn="ctr"/>
              <a:endParaRPr lang="zh-CN" altLang="en-US" sz="1050"/>
            </a:p>
          </p:txBody>
        </p:sp>
        <p:sp>
          <p:nvSpPr>
            <p:cNvPr id="108" name="文本框 107">
              <a:extLst>
                <a:ext uri="{FF2B5EF4-FFF2-40B4-BE49-F238E27FC236}">
                  <a16:creationId xmlns="" xmlns:a16="http://schemas.microsoft.com/office/drawing/2014/main" id="{787694E8-D1AC-4325-8D16-69B92829547B}"/>
                </a:ext>
              </a:extLst>
            </p:cNvPr>
            <p:cNvSpPr txBox="1"/>
            <p:nvPr/>
          </p:nvSpPr>
          <p:spPr>
            <a:xfrm>
              <a:off x="2973356" y="2098820"/>
              <a:ext cx="1666756" cy="9157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提升</a:t>
              </a:r>
              <a:endParaRPr lang="en-US" altLang="zh-CN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16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效率</a:t>
              </a:r>
              <a:endPara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9" name="加号 108">
              <a:extLst>
                <a:ext uri="{FF2B5EF4-FFF2-40B4-BE49-F238E27FC236}">
                  <a16:creationId xmlns="" xmlns:a16="http://schemas.microsoft.com/office/drawing/2014/main" id="{4351701D-98D9-400B-BC98-AF6D4CCD3A6B}"/>
                </a:ext>
              </a:extLst>
            </p:cNvPr>
            <p:cNvSpPr/>
            <p:nvPr/>
          </p:nvSpPr>
          <p:spPr bwMode="auto">
            <a:xfrm>
              <a:off x="2354735" y="2285618"/>
              <a:ext cx="534712" cy="511095"/>
            </a:xfrm>
            <a:prstGeom prst="mathPlus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 algn="ctr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</p:spPr>
          <p:txBody>
            <a:bodyPr rtlCol="0" anchor="ctr"/>
            <a:lstStyle/>
            <a:p>
              <a:pPr algn="ctr"/>
              <a:endParaRPr lang="zh-CN" altLang="en-US" sz="1050"/>
            </a:p>
          </p:txBody>
        </p:sp>
      </p:grpSp>
      <p:sp>
        <p:nvSpPr>
          <p:cNvPr id="34" name="矩形 33"/>
          <p:cNvSpPr/>
          <p:nvPr/>
        </p:nvSpPr>
        <p:spPr>
          <a:xfrm>
            <a:off x="558800" y="988871"/>
            <a:ext cx="1858201" cy="4067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25000"/>
              </a:lnSpc>
              <a:spcBef>
                <a:spcPts val="600"/>
              </a:spcBef>
              <a:buFont typeface="Wingdings" panose="05000000000000000000" pitchFamily="2" charset="2"/>
              <a:buChar char="p"/>
            </a:pPr>
            <a:r>
              <a:rPr lang="en-US" altLang="zh-CN" sz="1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Operator</a:t>
            </a:r>
            <a:r>
              <a:rPr lang="zh-CN" altLang="en-US" sz="18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简介</a:t>
            </a:r>
            <a:endParaRPr lang="en-US" altLang="zh-CN" sz="18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550226" y="1572815"/>
            <a:ext cx="3782062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</a:t>
            </a:r>
            <a:r>
              <a:rPr lang="zh-CN" altLang="zh-CN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perator</a:t>
            </a:r>
            <a:r>
              <a:rPr lang="zh-CN" altLang="zh-CN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</a:t>
            </a:r>
            <a:r>
              <a:rPr lang="zh-CN" altLang="zh-CN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Kubernetes</a:t>
            </a:r>
            <a:r>
              <a:rPr lang="en-US" altLang="zh-CN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API</a:t>
            </a:r>
            <a:r>
              <a:rPr lang="zh-CN" altLang="zh-CN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</a:t>
            </a:r>
            <a:r>
              <a:rPr lang="zh-CN" altLang="zh-CN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次开发</a:t>
            </a:r>
            <a:r>
              <a:rPr lang="zh-CN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，借助于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CRD</a:t>
            </a:r>
            <a:r>
              <a:rPr lang="zh-CN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创建专用的自定义资源</a:t>
            </a:r>
            <a:r>
              <a:rPr lang="zh-CN" altLang="zh-CN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类型</a:t>
            </a:r>
            <a:r>
              <a:rPr lang="zh-CN" alt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，使得</a:t>
            </a:r>
            <a:r>
              <a:rPr lang="zh-CN" altLang="zh-CN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某个</a:t>
            </a:r>
            <a:r>
              <a:rPr lang="zh-CN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有状态应用</a:t>
            </a:r>
            <a:r>
              <a:rPr lang="zh-CN" altLang="zh-CN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集群</a:t>
            </a:r>
            <a:r>
              <a:rPr lang="zh-CN" alt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达到用户定义的目标状态。</a:t>
            </a:r>
            <a:endParaRPr lang="en-US" altLang="zh-CN" dirty="0" smtClean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Operator</a:t>
            </a:r>
            <a:r>
              <a:rPr lang="zh-CN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操作的便利性与高效性，目前已经涌现了大量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Operator</a:t>
            </a:r>
            <a:r>
              <a:rPr lang="zh-CN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的特定</a:t>
            </a:r>
            <a:r>
              <a:rPr lang="zh-CN" altLang="zh-CN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</a:t>
            </a:r>
            <a:r>
              <a:rPr lang="zh-CN" alt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6729900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1331</TotalTime>
  <Words>1411</Words>
  <Application>Microsoft Office PowerPoint</Application>
  <PresentationFormat>全屏显示(16:9)</PresentationFormat>
  <Paragraphs>192</Paragraphs>
  <Slides>23</Slides>
  <Notes>23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36" baseType="lpstr">
      <vt:lpstr>宋体</vt:lpstr>
      <vt:lpstr>Calibri Light</vt:lpstr>
      <vt:lpstr>Aparajita</vt:lpstr>
      <vt:lpstr>Microsoft YaHei</vt:lpstr>
      <vt:lpstr>Microsoft YaHei</vt:lpstr>
      <vt:lpstr>Open Sans</vt:lpstr>
      <vt:lpstr>Calibri</vt:lpstr>
      <vt:lpstr>Times New Roman</vt:lpstr>
      <vt:lpstr>Wingdings</vt:lpstr>
      <vt:lpstr>Gill Sans</vt:lpstr>
      <vt:lpstr>Microsoft YaHei Bold</vt:lpstr>
      <vt:lpstr>Arial</vt:lpstr>
      <vt:lpstr>1_Office 主题</vt:lpstr>
      <vt:lpstr>PowerPoint 演示文稿</vt:lpstr>
      <vt:lpstr># 赛题 57# 设计并实现一个Operator管理框架</vt:lpstr>
      <vt:lpstr>Part 0 团队介绍</vt:lpstr>
      <vt:lpstr>团队介绍</vt:lpstr>
      <vt:lpstr>团队介绍</vt:lpstr>
      <vt:lpstr>Part 1 作品完成情况</vt:lpstr>
      <vt:lpstr>开发进度及实现功能</vt:lpstr>
      <vt:lpstr>Part 2 方案架构及设计思想</vt:lpstr>
      <vt:lpstr>设计思想</vt:lpstr>
      <vt:lpstr>设计思想</vt:lpstr>
      <vt:lpstr>设计思想</vt:lpstr>
      <vt:lpstr>方案架构</vt:lpstr>
      <vt:lpstr>方案架构</vt:lpstr>
      <vt:lpstr>方案架构</vt:lpstr>
      <vt:lpstr>PowerPoint 演示文稿</vt:lpstr>
      <vt:lpstr>Part 3 开发难点及解决措施</vt:lpstr>
      <vt:lpstr>PowerPoint 演示文稿</vt:lpstr>
      <vt:lpstr>PowerPoint 演示文稿</vt:lpstr>
      <vt:lpstr>Part 4 参赛体会</vt:lpstr>
      <vt:lpstr>PowerPoint 演示文稿</vt:lpstr>
      <vt:lpstr>PowerPoint 演示文稿</vt:lpstr>
      <vt:lpstr>Part 5 作品演示及答辩</vt:lpstr>
      <vt:lpstr>THANKS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What’s openEuler?</dc:title>
  <dc:creator>ZengBao Zhu</dc:creator>
  <cp:lastModifiedBy>86188</cp:lastModifiedBy>
  <cp:revision>95</cp:revision>
  <dcterms:created xsi:type="dcterms:W3CDTF">2021-04-13T10:40:10Z</dcterms:created>
  <dcterms:modified xsi:type="dcterms:W3CDTF">2021-04-20T14:40:08Z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2052-2.8.1.4649</vt:lpwstr>
  </property>
</Properties>
</file>